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344" r:id="rId4"/>
    <p:sldId id="258" r:id="rId5"/>
    <p:sldId id="259" r:id="rId6"/>
    <p:sldId id="327" r:id="rId7"/>
    <p:sldId id="328" r:id="rId8"/>
    <p:sldId id="260" r:id="rId9"/>
    <p:sldId id="330" r:id="rId10"/>
    <p:sldId id="331" r:id="rId11"/>
    <p:sldId id="341" r:id="rId12"/>
    <p:sldId id="345" r:id="rId13"/>
    <p:sldId id="342" r:id="rId14"/>
    <p:sldId id="332" r:id="rId15"/>
    <p:sldId id="333" r:id="rId16"/>
    <p:sldId id="334" r:id="rId17"/>
    <p:sldId id="336" r:id="rId18"/>
    <p:sldId id="343" r:id="rId19"/>
    <p:sldId id="337" r:id="rId20"/>
    <p:sldId id="338" r:id="rId21"/>
    <p:sldId id="340" r:id="rId22"/>
    <p:sldId id="278" r:id="rId23"/>
    <p:sldId id="262" r:id="rId24"/>
    <p:sldId id="325" r:id="rId25"/>
  </p:sldIdLst>
  <p:sldSz cx="18288000" cy="10287000"/>
  <p:notesSz cx="6858000" cy="9144000"/>
  <p:embeddedFontLst>
    <p:embeddedFont>
      <p:font typeface="Hind Guntur Bold" panose="020B0604020202020204" charset="0"/>
      <p:regular r:id="rId27"/>
    </p:embeddedFont>
    <p:embeddedFont>
      <p:font typeface="IBM Plex Sans" panose="020B0503050203000203" pitchFamily="34" charset="0"/>
      <p:regular r:id="rId28"/>
      <p:bold r:id="rId29"/>
      <p:italic r:id="rId30"/>
      <p:boldItalic r:id="rId31"/>
    </p:embeddedFont>
    <p:embeddedFont>
      <p:font typeface="IBM Plex Sans Bold" panose="020B0604020202020204" charset="0"/>
      <p:regular r:id="rId32"/>
    </p:embeddedFont>
    <p:embeddedFont>
      <p:font typeface="IBM Plex Sans Condensed Bold"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22" autoAdjust="0"/>
  </p:normalViewPr>
  <p:slideViewPr>
    <p:cSldViewPr>
      <p:cViewPr varScale="1">
        <p:scale>
          <a:sx n="46" d="100"/>
          <a:sy n="46" d="100"/>
        </p:scale>
        <p:origin x="75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5BA2B3-970A-479B-A642-9FBBDB723AFB}" type="datetimeFigureOut">
              <a:rPr lang="en-US" smtClean="0"/>
              <a:pPr/>
              <a:t>10/1/2025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EC419-3429-4A5B-8914-2090A64A6FDE}" type="slidenum">
              <a:rPr lang="en-US" smtClean="0"/>
              <a:pPr/>
              <a:t>‹#›</a:t>
            </a:fld>
            <a:endParaRPr lang="en-US"/>
          </a:p>
        </p:txBody>
      </p:sp>
    </p:spTree>
    <p:extLst>
      <p:ext uri="{BB962C8B-B14F-4D97-AF65-F5344CB8AC3E}">
        <p14:creationId xmlns:p14="http://schemas.microsoft.com/office/powerpoint/2010/main" val="170993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svg"/><Relationship Id="rId7" Type="http://schemas.openxmlformats.org/officeDocument/2006/relationships/image" Target="../media/image1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4.svg"/><Relationship Id="rId7" Type="http://schemas.openxmlformats.org/officeDocument/2006/relationships/image" Target="../media/image16.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sv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sv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sv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6.png"/><Relationship Id="rId7"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24.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0.jpe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flipH="1">
            <a:off x="-19050" y="0"/>
            <a:ext cx="2145705" cy="1751676"/>
          </a:xfrm>
          <a:custGeom>
            <a:avLst/>
            <a:gdLst/>
            <a:ahLst/>
            <a:cxnLst/>
            <a:rect l="l" t="t" r="r" b="b"/>
            <a:pathLst>
              <a:path w="2145705" h="1751676">
                <a:moveTo>
                  <a:pt x="2145705" y="0"/>
                </a:moveTo>
                <a:lnTo>
                  <a:pt x="0" y="0"/>
                </a:lnTo>
                <a:lnTo>
                  <a:pt x="0" y="1751676"/>
                </a:lnTo>
                <a:lnTo>
                  <a:pt x="2145705" y="1751676"/>
                </a:lnTo>
                <a:lnTo>
                  <a:pt x="2145705"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1" y="7055098"/>
            <a:ext cx="5549433" cy="3231902"/>
          </a:xfrm>
          <a:custGeom>
            <a:avLst/>
            <a:gdLst/>
            <a:ahLst/>
            <a:cxnLst/>
            <a:rect l="l" t="t" r="r" b="b"/>
            <a:pathLst>
              <a:path w="11006448" h="7344302">
                <a:moveTo>
                  <a:pt x="11006448" y="7344303"/>
                </a:moveTo>
                <a:lnTo>
                  <a:pt x="0" y="7344303"/>
                </a:lnTo>
                <a:lnTo>
                  <a:pt x="0" y="0"/>
                </a:lnTo>
                <a:lnTo>
                  <a:pt x="11006448" y="0"/>
                </a:lnTo>
                <a:lnTo>
                  <a:pt x="11006448" y="734430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H="1">
            <a:off x="-19050" y="0"/>
            <a:ext cx="2403281" cy="1961951"/>
          </a:xfrm>
          <a:custGeom>
            <a:avLst/>
            <a:gdLst/>
            <a:ahLst/>
            <a:cxnLst/>
            <a:rect l="l" t="t" r="r" b="b"/>
            <a:pathLst>
              <a:path w="2403281" h="1961951">
                <a:moveTo>
                  <a:pt x="2403281" y="0"/>
                </a:moveTo>
                <a:lnTo>
                  <a:pt x="0" y="0"/>
                </a:lnTo>
                <a:lnTo>
                  <a:pt x="0" y="1961951"/>
                </a:lnTo>
                <a:lnTo>
                  <a:pt x="2403281" y="1961951"/>
                </a:lnTo>
                <a:lnTo>
                  <a:pt x="2403281"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8" name="Group 8"/>
          <p:cNvGrpSpPr/>
          <p:nvPr/>
        </p:nvGrpSpPr>
        <p:grpSpPr>
          <a:xfrm>
            <a:off x="10591800" y="579387"/>
            <a:ext cx="5681362" cy="1135113"/>
            <a:chOff x="0" y="0"/>
            <a:chExt cx="1496326" cy="298960"/>
          </a:xfrm>
        </p:grpSpPr>
        <p:sp>
          <p:nvSpPr>
            <p:cNvPr id="9" name="Freeform 9"/>
            <p:cNvSpPr/>
            <p:nvPr/>
          </p:nvSpPr>
          <p:spPr>
            <a:xfrm>
              <a:off x="0" y="0"/>
              <a:ext cx="1496326" cy="298960"/>
            </a:xfrm>
            <a:custGeom>
              <a:avLst/>
              <a:gdLst/>
              <a:ahLst/>
              <a:cxnLst/>
              <a:rect l="l" t="t" r="r" b="b"/>
              <a:pathLst>
                <a:path w="1496326" h="298960">
                  <a:moveTo>
                    <a:pt x="69497" y="0"/>
                  </a:moveTo>
                  <a:lnTo>
                    <a:pt x="1426829" y="0"/>
                  </a:lnTo>
                  <a:cubicBezTo>
                    <a:pt x="1465211" y="0"/>
                    <a:pt x="1496326" y="31115"/>
                    <a:pt x="1496326" y="69497"/>
                  </a:cubicBezTo>
                  <a:lnTo>
                    <a:pt x="1496326" y="229463"/>
                  </a:lnTo>
                  <a:cubicBezTo>
                    <a:pt x="1496326" y="267845"/>
                    <a:pt x="1465211" y="298960"/>
                    <a:pt x="1426829" y="298960"/>
                  </a:cubicBezTo>
                  <a:lnTo>
                    <a:pt x="69497" y="298960"/>
                  </a:lnTo>
                  <a:cubicBezTo>
                    <a:pt x="31115" y="298960"/>
                    <a:pt x="0" y="267845"/>
                    <a:pt x="0" y="229463"/>
                  </a:cubicBezTo>
                  <a:lnTo>
                    <a:pt x="0" y="69497"/>
                  </a:lnTo>
                  <a:cubicBezTo>
                    <a:pt x="0" y="31115"/>
                    <a:pt x="31115" y="0"/>
                    <a:pt x="69497" y="0"/>
                  </a:cubicBezTo>
                  <a:close/>
                </a:path>
              </a:pathLst>
            </a:custGeom>
            <a:solidFill>
              <a:srgbClr val="127F36"/>
            </a:solidFill>
          </p:spPr>
          <p:txBody>
            <a:bodyPr/>
            <a:lstStyle/>
            <a:p>
              <a:endParaRPr lang="en-US" dirty="0"/>
            </a:p>
          </p:txBody>
        </p:sp>
        <p:sp>
          <p:nvSpPr>
            <p:cNvPr id="10" name="TextBox 10"/>
            <p:cNvSpPr txBox="1"/>
            <p:nvPr/>
          </p:nvSpPr>
          <p:spPr>
            <a:xfrm>
              <a:off x="0" y="-9525"/>
              <a:ext cx="1496326" cy="308485"/>
            </a:xfrm>
            <a:prstGeom prst="rect">
              <a:avLst/>
            </a:prstGeom>
          </p:spPr>
          <p:txBody>
            <a:bodyPr lIns="50800" tIns="50800" rIns="50800" bIns="50800" rtlCol="0" anchor="ctr"/>
            <a:lstStyle/>
            <a:p>
              <a:pPr algn="ctr">
                <a:lnSpc>
                  <a:spcPts val="3049"/>
                </a:lnSpc>
              </a:pPr>
              <a:endParaRPr/>
            </a:p>
          </p:txBody>
        </p:sp>
      </p:grpSp>
      <p:sp>
        <p:nvSpPr>
          <p:cNvPr id="14" name="TextBox 14"/>
          <p:cNvSpPr txBox="1"/>
          <p:nvPr/>
        </p:nvSpPr>
        <p:spPr>
          <a:xfrm>
            <a:off x="9221340" y="2324100"/>
            <a:ext cx="8761860" cy="3939540"/>
          </a:xfrm>
          <a:prstGeom prst="rect">
            <a:avLst/>
          </a:prstGeom>
        </p:spPr>
        <p:txBody>
          <a:bodyPr lIns="0" tIns="0" rIns="0" bIns="0" rtlCol="0" anchor="t">
            <a:spAutoFit/>
          </a:bodyPr>
          <a:lstStyle/>
          <a:p>
            <a:pPr algn="ctr"/>
            <a:r>
              <a:rPr lang="en-US" sz="6400" b="1" dirty="0">
                <a:latin typeface="Times New Roman" panose="02020603050405020304" pitchFamily="18" charset="0"/>
                <a:cs typeface="Times New Roman" panose="02020603050405020304" pitchFamily="18" charset="0"/>
              </a:rPr>
              <a:t>SURVEY APPROACHES AND DESIGN </a:t>
            </a:r>
            <a:r>
              <a:rPr lang="en-US" sz="6400" b="1">
                <a:latin typeface="Times New Roman" panose="02020603050405020304" pitchFamily="18" charset="0"/>
                <a:cs typeface="Times New Roman" panose="02020603050405020304" pitchFamily="18" charset="0"/>
              </a:rPr>
              <a:t>IN DISEASE </a:t>
            </a:r>
            <a:r>
              <a:rPr lang="en-US" sz="6400" b="1" dirty="0">
                <a:latin typeface="Times New Roman" panose="02020603050405020304" pitchFamily="18" charset="0"/>
                <a:cs typeface="Times New Roman" panose="02020603050405020304" pitchFamily="18" charset="0"/>
              </a:rPr>
              <a:t>SURVEILLANCE</a:t>
            </a:r>
          </a:p>
        </p:txBody>
      </p:sp>
      <p:sp>
        <p:nvSpPr>
          <p:cNvPr id="15" name="TextBox 15"/>
          <p:cNvSpPr txBox="1"/>
          <p:nvPr/>
        </p:nvSpPr>
        <p:spPr>
          <a:xfrm>
            <a:off x="11297302" y="876300"/>
            <a:ext cx="4399898" cy="1104598"/>
          </a:xfrm>
          <a:prstGeom prst="rect">
            <a:avLst/>
          </a:prstGeom>
        </p:spPr>
        <p:txBody>
          <a:bodyPr lIns="0" tIns="0" rIns="0" bIns="0" rtlCol="0" anchor="t">
            <a:spAutoFit/>
          </a:bodyPr>
          <a:lstStyle/>
          <a:p>
            <a:pPr algn="ctr">
              <a:lnSpc>
                <a:spcPts val="4391"/>
              </a:lnSpc>
              <a:spcBef>
                <a:spcPct val="0"/>
              </a:spcBef>
            </a:pPr>
            <a:r>
              <a:rPr lang="en-US" sz="3599" dirty="0">
                <a:solidFill>
                  <a:srgbClr val="FFFFFF"/>
                </a:solidFill>
                <a:latin typeface="IBM Plex Sans Bold"/>
              </a:rPr>
              <a:t>MODULE 5</a:t>
            </a:r>
          </a:p>
          <a:p>
            <a:pPr algn="ctr">
              <a:lnSpc>
                <a:spcPts val="4391"/>
              </a:lnSpc>
              <a:spcBef>
                <a:spcPct val="0"/>
              </a:spcBef>
            </a:pPr>
            <a:endParaRPr lang="en-US" sz="3599" dirty="0">
              <a:solidFill>
                <a:srgbClr val="FFFFFF"/>
              </a:solidFill>
              <a:latin typeface="IBM Plex Sans Bold"/>
            </a:endParaRPr>
          </a:p>
        </p:txBody>
      </p:sp>
      <p:pic>
        <p:nvPicPr>
          <p:cNvPr id="19" name="Picture 18">
            <a:extLst>
              <a:ext uri="{FF2B5EF4-FFF2-40B4-BE49-F238E27FC236}">
                <a16:creationId xmlns:a16="http://schemas.microsoft.com/office/drawing/2014/main" id="{CC0876C5-49B9-8221-81CA-ED9D51ADCD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18805" y="8641416"/>
            <a:ext cx="2356790" cy="1406632"/>
          </a:xfrm>
          <a:prstGeom prst="rect">
            <a:avLst/>
          </a:prstGeom>
        </p:spPr>
      </p:pic>
      <p:pic>
        <p:nvPicPr>
          <p:cNvPr id="23" name="Picture 22">
            <a:extLst>
              <a:ext uri="{FF2B5EF4-FFF2-40B4-BE49-F238E27FC236}">
                <a16:creationId xmlns:a16="http://schemas.microsoft.com/office/drawing/2014/main" id="{5B0CC901-13C7-94CE-8187-03D97B12EB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02805" y="8792637"/>
            <a:ext cx="1727195" cy="1151463"/>
          </a:xfrm>
          <a:prstGeom prst="rect">
            <a:avLst/>
          </a:prstGeom>
        </p:spPr>
      </p:pic>
      <p:pic>
        <p:nvPicPr>
          <p:cNvPr id="48" name="Picture 47">
            <a:extLst>
              <a:ext uri="{FF2B5EF4-FFF2-40B4-BE49-F238E27FC236}">
                <a16:creationId xmlns:a16="http://schemas.microsoft.com/office/drawing/2014/main" id="{DC358E73-CA24-01B2-9652-8DE57FC58911}"/>
              </a:ext>
            </a:extLst>
          </p:cNvPr>
          <p:cNvPicPr>
            <a:picLocks noChangeAspect="1"/>
          </p:cNvPicPr>
          <p:nvPr/>
        </p:nvPicPr>
        <p:blipFill>
          <a:blip r:embed="rId8"/>
          <a:stretch>
            <a:fillRect/>
          </a:stretch>
        </p:blipFill>
        <p:spPr>
          <a:xfrm>
            <a:off x="8465" y="579387"/>
            <a:ext cx="9358441" cy="87653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0668000" y="5143500"/>
            <a:ext cx="7620000" cy="5143500"/>
          </a:xfrm>
          <a:custGeom>
            <a:avLst/>
            <a:gdLst/>
            <a:ahLst/>
            <a:cxnLst/>
            <a:rect l="l" t="t" r="r" b="b"/>
            <a:pathLst>
              <a:path w="8477852" h="5657039">
                <a:moveTo>
                  <a:pt x="0" y="5657039"/>
                </a:moveTo>
                <a:lnTo>
                  <a:pt x="8477852" y="5657039"/>
                </a:lnTo>
                <a:lnTo>
                  <a:pt x="8477852" y="0"/>
                </a:lnTo>
                <a:lnTo>
                  <a:pt x="0" y="0"/>
                </a:lnTo>
                <a:lnTo>
                  <a:pt x="0" y="5657039"/>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4" name="Freeform 4"/>
          <p:cNvSpPr/>
          <p:nvPr/>
        </p:nvSpPr>
        <p:spPr>
          <a:xfrm>
            <a:off x="213085" y="3510830"/>
            <a:ext cx="842158" cy="718270"/>
          </a:xfrm>
          <a:custGeom>
            <a:avLst/>
            <a:gdLst/>
            <a:ahLst/>
            <a:cxnLst/>
            <a:rect l="l" t="t" r="r" b="b"/>
            <a:pathLst>
              <a:path w="842158" h="790097">
                <a:moveTo>
                  <a:pt x="0" y="0"/>
                </a:moveTo>
                <a:lnTo>
                  <a:pt x="842158" y="0"/>
                </a:lnTo>
                <a:lnTo>
                  <a:pt x="842158" y="790097"/>
                </a:lnTo>
                <a:lnTo>
                  <a:pt x="0" y="790097"/>
                </a:lnTo>
                <a:lnTo>
                  <a:pt x="0" y="0"/>
                </a:lnTo>
                <a:close/>
              </a:path>
            </a:pathLst>
          </a:custGeom>
          <a:blipFill>
            <a:blip r:embed="rId4" cstate="print">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1282475" y="3390900"/>
            <a:ext cx="8693227" cy="1020600"/>
          </a:xfrm>
          <a:prstGeom prst="rect">
            <a:avLst/>
          </a:prstGeom>
        </p:spPr>
        <p:txBody>
          <a:bodyPr lIns="0" tIns="0" rIns="0" bIns="0" rtlCol="0" anchor="t">
            <a:spAutoFit/>
          </a:bodyPr>
          <a:lstStyle/>
          <a:p>
            <a:pPr algn="l">
              <a:lnSpc>
                <a:spcPts val="3868"/>
              </a:lnSpc>
            </a:pPr>
            <a:r>
              <a:rPr lang="en-US" sz="4400" dirty="0">
                <a:latin typeface="Times New Roman" panose="02020603050405020304" pitchFamily="18" charset="0"/>
                <a:cs typeface="Times New Roman" panose="02020603050405020304" pitchFamily="18" charset="0"/>
              </a:rPr>
              <a:t>Facilitate the control of disease or infection</a:t>
            </a:r>
            <a:endParaRPr lang="en-US" sz="3171" dirty="0">
              <a:solidFill>
                <a:srgbClr val="1B1A17"/>
              </a:solidFill>
              <a:latin typeface="IBM Plex Sans"/>
            </a:endParaRPr>
          </a:p>
        </p:txBody>
      </p:sp>
      <p:sp>
        <p:nvSpPr>
          <p:cNvPr id="6" name="Freeform 6"/>
          <p:cNvSpPr/>
          <p:nvPr/>
        </p:nvSpPr>
        <p:spPr>
          <a:xfrm>
            <a:off x="211645" y="5039203"/>
            <a:ext cx="842158" cy="790097"/>
          </a:xfrm>
          <a:custGeom>
            <a:avLst/>
            <a:gdLst/>
            <a:ahLst/>
            <a:cxnLst/>
            <a:rect l="l" t="t" r="r" b="b"/>
            <a:pathLst>
              <a:path w="842158" h="790097">
                <a:moveTo>
                  <a:pt x="0" y="0"/>
                </a:moveTo>
                <a:lnTo>
                  <a:pt x="842157" y="0"/>
                </a:lnTo>
                <a:lnTo>
                  <a:pt x="842157" y="790097"/>
                </a:lnTo>
                <a:lnTo>
                  <a:pt x="0" y="790097"/>
                </a:lnTo>
                <a:lnTo>
                  <a:pt x="0" y="0"/>
                </a:lnTo>
                <a:close/>
              </a:path>
            </a:pathLst>
          </a:custGeom>
          <a:blipFill>
            <a:blip r:embed="rId4" cstate="print">
              <a:extLst>
                <a:ext uri="{96DAC541-7B7A-43D3-8B79-37D633B846F1}">
                  <asvg:svgBlip xmlns:asvg="http://schemas.microsoft.com/office/drawing/2016/SVG/main" r:embed="rId5"/>
                </a:ext>
              </a:extLst>
            </a:blip>
            <a:stretch>
              <a:fillRect/>
            </a:stretch>
          </a:blipFill>
        </p:spPr>
      </p:sp>
      <p:sp>
        <p:nvSpPr>
          <p:cNvPr id="7" name="Freeform 7"/>
          <p:cNvSpPr/>
          <p:nvPr/>
        </p:nvSpPr>
        <p:spPr>
          <a:xfrm>
            <a:off x="211645" y="6563203"/>
            <a:ext cx="842158" cy="790097"/>
          </a:xfrm>
          <a:custGeom>
            <a:avLst/>
            <a:gdLst/>
            <a:ahLst/>
            <a:cxnLst/>
            <a:rect l="l" t="t" r="r" b="b"/>
            <a:pathLst>
              <a:path w="842158" h="790097">
                <a:moveTo>
                  <a:pt x="0" y="0"/>
                </a:moveTo>
                <a:lnTo>
                  <a:pt x="842157" y="0"/>
                </a:lnTo>
                <a:lnTo>
                  <a:pt x="842157" y="790097"/>
                </a:lnTo>
                <a:lnTo>
                  <a:pt x="0" y="790097"/>
                </a:lnTo>
                <a:lnTo>
                  <a:pt x="0" y="0"/>
                </a:lnTo>
                <a:close/>
              </a:path>
            </a:pathLst>
          </a:custGeom>
          <a:blipFill>
            <a:blip r:embed="rId4" cstate="print">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1512690" y="190500"/>
            <a:ext cx="13651110" cy="738664"/>
          </a:xfrm>
          <a:prstGeom prst="rect">
            <a:avLst/>
          </a:prstGeom>
        </p:spPr>
        <p:txBody>
          <a:bodyPr wrap="square" lIns="0" tIns="0" rIns="0" bIns="0" rtlCol="0" anchor="t">
            <a:spAutoFit/>
          </a:bodyPr>
          <a:lstStyle/>
          <a:p>
            <a:pPr marL="0" indent="0" algn="ctr">
              <a:buNone/>
            </a:pPr>
            <a:r>
              <a:rPr lang="en-US" sz="4800" b="1" dirty="0">
                <a:latin typeface="Times New Roman" panose="02020603050405020304" pitchFamily="18" charset="0"/>
                <a:cs typeface="Times New Roman" panose="02020603050405020304" pitchFamily="18" charset="0"/>
              </a:rPr>
              <a:t> DISEASE SURVEILLANCE</a:t>
            </a:r>
          </a:p>
        </p:txBody>
      </p:sp>
      <p:sp>
        <p:nvSpPr>
          <p:cNvPr id="9" name="TextBox 9"/>
          <p:cNvSpPr txBox="1"/>
          <p:nvPr/>
        </p:nvSpPr>
        <p:spPr>
          <a:xfrm>
            <a:off x="931100" y="1717238"/>
            <a:ext cx="10956100" cy="1292662"/>
          </a:xfrm>
          <a:prstGeom prst="rect">
            <a:avLst/>
          </a:prstGeom>
        </p:spPr>
        <p:txBody>
          <a:bodyPr wrap="square" lIns="0" tIns="0" rIns="0" bIns="0" rtlCol="0" anchor="t">
            <a:spAutoFit/>
          </a:bodyPr>
          <a:lstStyle/>
          <a:p>
            <a:pPr algn="ctr"/>
            <a:r>
              <a:rPr lang="en-US" sz="4200" dirty="0">
                <a:latin typeface="Times New Roman" panose="02020603050405020304" pitchFamily="18" charset="0"/>
                <a:cs typeface="Times New Roman" panose="02020603050405020304" pitchFamily="18" charset="0"/>
              </a:rPr>
              <a:t>Is an essential tool to detect disease or infection, Monitor disease trends (identify outbreaks)</a:t>
            </a:r>
            <a:endParaRPr lang="en-US" sz="4200" dirty="0">
              <a:solidFill>
                <a:srgbClr val="1B1A17"/>
              </a:solidFill>
              <a:latin typeface="IBM Plex Sans"/>
            </a:endParaRPr>
          </a:p>
        </p:txBody>
      </p:sp>
      <p:sp>
        <p:nvSpPr>
          <p:cNvPr id="10" name="TextBox 10"/>
          <p:cNvSpPr txBox="1"/>
          <p:nvPr/>
        </p:nvSpPr>
        <p:spPr>
          <a:xfrm>
            <a:off x="1278846" y="4884900"/>
            <a:ext cx="9693810" cy="1516313"/>
          </a:xfrm>
          <a:prstGeom prst="rect">
            <a:avLst/>
          </a:prstGeom>
        </p:spPr>
        <p:txBody>
          <a:bodyPr lIns="0" tIns="0" rIns="0" bIns="0" rtlCol="0" anchor="t">
            <a:spAutoFit/>
          </a:bodyPr>
          <a:lstStyle/>
          <a:p>
            <a:pPr algn="l">
              <a:lnSpc>
                <a:spcPts val="3868"/>
              </a:lnSpc>
            </a:pPr>
            <a:r>
              <a:rPr lang="en-US" sz="4400" dirty="0">
                <a:latin typeface="Times New Roman" panose="02020603050405020304" pitchFamily="18" charset="0"/>
                <a:cs typeface="Times New Roman" panose="02020603050405020304" pitchFamily="18" charset="0"/>
              </a:rPr>
              <a:t>Support claims for freedom from disease or infection (e.g. FMD free status, Polio free status)</a:t>
            </a:r>
            <a:endParaRPr lang="en-US" sz="3171" dirty="0">
              <a:solidFill>
                <a:srgbClr val="1B1A17"/>
              </a:solidFill>
              <a:latin typeface="IBM Plex Sans"/>
            </a:endParaRPr>
          </a:p>
        </p:txBody>
      </p:sp>
      <p:sp>
        <p:nvSpPr>
          <p:cNvPr id="11" name="TextBox 11"/>
          <p:cNvSpPr txBox="1"/>
          <p:nvPr/>
        </p:nvSpPr>
        <p:spPr>
          <a:xfrm>
            <a:off x="1278846" y="6210300"/>
            <a:ext cx="9943956" cy="1354217"/>
          </a:xfrm>
          <a:prstGeom prst="rect">
            <a:avLst/>
          </a:prstGeom>
        </p:spPr>
        <p:txBody>
          <a:bodyPr lIns="0" tIns="0" rIns="0" bIns="0" rtlCol="0" anchor="t">
            <a:spAutoFit/>
          </a:bodyPr>
          <a:lstStyle/>
          <a:p>
            <a:r>
              <a:rPr lang="en-US" sz="4400">
                <a:latin typeface="Times New Roman" panose="02020603050405020304" pitchFamily="18" charset="0"/>
                <a:cs typeface="Times New Roman" panose="02020603050405020304" pitchFamily="18" charset="0"/>
              </a:rPr>
              <a:t>Provide data for use in risk analysis, for animal and/or public health purposes, and</a:t>
            </a:r>
            <a:endParaRPr lang="en-US" sz="4400" dirty="0">
              <a:latin typeface="Times New Roman" panose="02020603050405020304" pitchFamily="18" charset="0"/>
              <a:cs typeface="Times New Roman" panose="02020603050405020304" pitchFamily="18" charset="0"/>
            </a:endParaRPr>
          </a:p>
        </p:txBody>
      </p:sp>
      <p:sp>
        <p:nvSpPr>
          <p:cNvPr id="12" name="Freeform 12"/>
          <p:cNvSpPr/>
          <p:nvPr/>
        </p:nvSpPr>
        <p:spPr>
          <a:xfrm>
            <a:off x="211645" y="8267700"/>
            <a:ext cx="842158" cy="790097"/>
          </a:xfrm>
          <a:custGeom>
            <a:avLst/>
            <a:gdLst/>
            <a:ahLst/>
            <a:cxnLst/>
            <a:rect l="l" t="t" r="r" b="b"/>
            <a:pathLst>
              <a:path w="842158" h="790097">
                <a:moveTo>
                  <a:pt x="0" y="0"/>
                </a:moveTo>
                <a:lnTo>
                  <a:pt x="842157" y="0"/>
                </a:lnTo>
                <a:lnTo>
                  <a:pt x="842157" y="790098"/>
                </a:lnTo>
                <a:lnTo>
                  <a:pt x="0" y="790098"/>
                </a:lnTo>
                <a:lnTo>
                  <a:pt x="0" y="0"/>
                </a:lnTo>
                <a:close/>
              </a:path>
            </a:pathLst>
          </a:custGeom>
          <a:blipFill>
            <a:blip r:embed="rId4" cstate="print">
              <a:extLst>
                <a:ext uri="{96DAC541-7B7A-43D3-8B79-37D633B846F1}">
                  <asvg:svgBlip xmlns:asvg="http://schemas.microsoft.com/office/drawing/2016/SVG/main" r:embed="rId5"/>
                </a:ext>
              </a:extLst>
            </a:blip>
            <a:stretch>
              <a:fillRect/>
            </a:stretch>
          </a:blipFill>
        </p:spPr>
      </p:sp>
      <p:sp>
        <p:nvSpPr>
          <p:cNvPr id="13" name="TextBox 13"/>
          <p:cNvSpPr txBox="1"/>
          <p:nvPr/>
        </p:nvSpPr>
        <p:spPr>
          <a:xfrm>
            <a:off x="1278846" y="8132683"/>
            <a:ext cx="8693227" cy="1354217"/>
          </a:xfrm>
          <a:prstGeom prst="rect">
            <a:avLst/>
          </a:prstGeom>
        </p:spPr>
        <p:txBody>
          <a:bodyPr lIns="0" tIns="0" rIns="0" bIns="0" rtlCol="0" anchor="t">
            <a:spAutoFit/>
          </a:bodyPr>
          <a:lstStyle/>
          <a:p>
            <a:r>
              <a:rPr lang="en-US" sz="4400" dirty="0">
                <a:latin typeface="Times New Roman" panose="02020603050405020304" pitchFamily="18" charset="0"/>
                <a:cs typeface="Times New Roman" panose="02020603050405020304" pitchFamily="18" charset="0"/>
              </a:rPr>
              <a:t>To substantiate the rationale for sanitary measures etc. </a:t>
            </a:r>
          </a:p>
        </p:txBody>
      </p:sp>
      <p:sp>
        <p:nvSpPr>
          <p:cNvPr id="14" name="Freeform 4">
            <a:extLst>
              <a:ext uri="{FF2B5EF4-FFF2-40B4-BE49-F238E27FC236}">
                <a16:creationId xmlns:a16="http://schemas.microsoft.com/office/drawing/2014/main" id="{A48E2E55-8001-F78A-03D6-7595761C52E1}"/>
              </a:ext>
            </a:extLst>
          </p:cNvPr>
          <p:cNvSpPr/>
          <p:nvPr/>
        </p:nvSpPr>
        <p:spPr>
          <a:xfrm>
            <a:off x="289055" y="1915003"/>
            <a:ext cx="842158" cy="790097"/>
          </a:xfrm>
          <a:custGeom>
            <a:avLst/>
            <a:gdLst/>
            <a:ahLst/>
            <a:cxnLst/>
            <a:rect l="l" t="t" r="r" b="b"/>
            <a:pathLst>
              <a:path w="842158" h="790097">
                <a:moveTo>
                  <a:pt x="0" y="0"/>
                </a:moveTo>
                <a:lnTo>
                  <a:pt x="842158" y="0"/>
                </a:lnTo>
                <a:lnTo>
                  <a:pt x="842158" y="790097"/>
                </a:lnTo>
                <a:lnTo>
                  <a:pt x="0" y="790097"/>
                </a:lnTo>
                <a:lnTo>
                  <a:pt x="0" y="0"/>
                </a:lnTo>
                <a:close/>
              </a:path>
            </a:pathLst>
          </a:custGeom>
          <a:blipFill>
            <a:blip r:embed="rId4" cstate="print">
              <a:extLst>
                <a:ext uri="{96DAC541-7B7A-43D3-8B79-37D633B846F1}">
                  <asvg:svgBlip xmlns:asvg="http://schemas.microsoft.com/office/drawing/2016/SVG/main" r:embed="rId5"/>
                </a:ext>
              </a:extLst>
            </a:blip>
            <a:stretch>
              <a:fillRect/>
            </a:stretch>
          </a:blipFill>
        </p:spPr>
      </p:sp>
      <p:pic>
        <p:nvPicPr>
          <p:cNvPr id="16" name="Picture 15">
            <a:extLst>
              <a:ext uri="{FF2B5EF4-FFF2-40B4-BE49-F238E27FC236}">
                <a16:creationId xmlns:a16="http://schemas.microsoft.com/office/drawing/2014/main" id="{AEFBE6E1-C023-1CC9-FE27-499AAC988139}"/>
              </a:ext>
            </a:extLst>
          </p:cNvPr>
          <p:cNvPicPr>
            <a:picLocks noChangeAspect="1"/>
          </p:cNvPicPr>
          <p:nvPr/>
        </p:nvPicPr>
        <p:blipFill>
          <a:blip r:embed="rId6"/>
          <a:stretch>
            <a:fillRect/>
          </a:stretch>
        </p:blipFill>
        <p:spPr>
          <a:xfrm>
            <a:off x="11615248" y="1645282"/>
            <a:ext cx="5910752" cy="71925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9810148" y="5143500"/>
            <a:ext cx="8477852" cy="5657039"/>
          </a:xfrm>
          <a:custGeom>
            <a:avLst/>
            <a:gdLst/>
            <a:ahLst/>
            <a:cxnLst/>
            <a:rect l="l" t="t" r="r" b="b"/>
            <a:pathLst>
              <a:path w="8477852" h="5657039">
                <a:moveTo>
                  <a:pt x="0" y="5657039"/>
                </a:moveTo>
                <a:lnTo>
                  <a:pt x="8477852" y="5657039"/>
                </a:lnTo>
                <a:lnTo>
                  <a:pt x="8477852" y="0"/>
                </a:lnTo>
                <a:lnTo>
                  <a:pt x="0" y="0"/>
                </a:lnTo>
                <a:lnTo>
                  <a:pt x="0" y="5657039"/>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213085" y="2705100"/>
            <a:ext cx="842158" cy="790097"/>
          </a:xfrm>
          <a:custGeom>
            <a:avLst/>
            <a:gdLst/>
            <a:ahLst/>
            <a:cxnLst/>
            <a:rect l="l" t="t" r="r" b="b"/>
            <a:pathLst>
              <a:path w="842158" h="790097">
                <a:moveTo>
                  <a:pt x="0" y="0"/>
                </a:moveTo>
                <a:lnTo>
                  <a:pt x="842158" y="0"/>
                </a:lnTo>
                <a:lnTo>
                  <a:pt x="842158" y="790097"/>
                </a:lnTo>
                <a:lnTo>
                  <a:pt x="0" y="790097"/>
                </a:lnTo>
                <a:lnTo>
                  <a:pt x="0" y="0"/>
                </a:lnTo>
                <a:close/>
              </a:path>
            </a:pathLst>
          </a:custGeom>
          <a:blipFill>
            <a:blip r:embed="rId4" cstate="print">
              <a:extLst>
                <a:ext uri="{96DAC541-7B7A-43D3-8B79-37D633B846F1}">
                  <asvg:svgBlip xmlns:asvg="http://schemas.microsoft.com/office/drawing/2016/SVG/main" r:embed="rId5"/>
                </a:ext>
              </a:extLst>
            </a:blip>
            <a:stretch>
              <a:fillRect/>
            </a:stretch>
          </a:blipFill>
        </p:spPr>
      </p:sp>
      <p:sp>
        <p:nvSpPr>
          <p:cNvPr id="7" name="Freeform 7"/>
          <p:cNvSpPr/>
          <p:nvPr/>
        </p:nvSpPr>
        <p:spPr>
          <a:xfrm>
            <a:off x="211645" y="7048500"/>
            <a:ext cx="842158" cy="790097"/>
          </a:xfrm>
          <a:custGeom>
            <a:avLst/>
            <a:gdLst/>
            <a:ahLst/>
            <a:cxnLst/>
            <a:rect l="l" t="t" r="r" b="b"/>
            <a:pathLst>
              <a:path w="842158" h="790097">
                <a:moveTo>
                  <a:pt x="0" y="0"/>
                </a:moveTo>
                <a:lnTo>
                  <a:pt x="842157" y="0"/>
                </a:lnTo>
                <a:lnTo>
                  <a:pt x="842157" y="790097"/>
                </a:lnTo>
                <a:lnTo>
                  <a:pt x="0" y="790097"/>
                </a:lnTo>
                <a:lnTo>
                  <a:pt x="0" y="0"/>
                </a:lnTo>
                <a:close/>
              </a:path>
            </a:pathLst>
          </a:custGeom>
          <a:blipFill>
            <a:blip r:embed="rId4" cstate="print">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1512690" y="190500"/>
            <a:ext cx="13651110" cy="738664"/>
          </a:xfrm>
          <a:prstGeom prst="rect">
            <a:avLst/>
          </a:prstGeom>
        </p:spPr>
        <p:txBody>
          <a:bodyPr wrap="square" lIns="0" tIns="0" rIns="0" bIns="0" rtlCol="0" anchor="t">
            <a:spAutoFit/>
          </a:bodyPr>
          <a:lstStyle/>
          <a:p>
            <a:pPr marL="0" indent="0" algn="ctr">
              <a:buNone/>
            </a:pPr>
            <a:r>
              <a:rPr lang="en-US" sz="4800" b="1" dirty="0">
                <a:latin typeface="Times New Roman" panose="02020603050405020304" pitchFamily="18" charset="0"/>
                <a:cs typeface="Times New Roman" panose="02020603050405020304" pitchFamily="18" charset="0"/>
              </a:rPr>
              <a:t>SURVEYs IN DISEASE SURVEILLANCE</a:t>
            </a:r>
          </a:p>
        </p:txBody>
      </p:sp>
      <p:sp>
        <p:nvSpPr>
          <p:cNvPr id="9" name="TextBox 9"/>
          <p:cNvSpPr txBox="1"/>
          <p:nvPr/>
        </p:nvSpPr>
        <p:spPr>
          <a:xfrm>
            <a:off x="1447800" y="1866900"/>
            <a:ext cx="10194100" cy="3231654"/>
          </a:xfrm>
          <a:prstGeom prst="rect">
            <a:avLst/>
          </a:prstGeom>
        </p:spPr>
        <p:txBody>
          <a:bodyPr wrap="square" lIns="0" tIns="0" rIns="0" bIns="0" rtlCol="0" anchor="t">
            <a:spAutoFit/>
          </a:bodyPr>
          <a:lstStyle/>
          <a:p>
            <a:r>
              <a:rPr lang="en-US" sz="4200" dirty="0">
                <a:latin typeface="Times New Roman" panose="02020603050405020304" pitchFamily="18" charset="0"/>
                <a:cs typeface="Times New Roman" panose="02020603050405020304" pitchFamily="18" charset="0"/>
              </a:rPr>
              <a:t>Survey design: The target and study populations should first be clearly defined. Depending on the design of the Survey, appropriate sampling units should be defined for each stage</a:t>
            </a:r>
            <a:endParaRPr lang="en-US" sz="4200" dirty="0">
              <a:solidFill>
                <a:srgbClr val="1B1A17"/>
              </a:solidFill>
              <a:latin typeface="IBM Plex Sans"/>
            </a:endParaRPr>
          </a:p>
        </p:txBody>
      </p:sp>
      <p:sp>
        <p:nvSpPr>
          <p:cNvPr id="10" name="TextBox 10"/>
          <p:cNvSpPr txBox="1"/>
          <p:nvPr/>
        </p:nvSpPr>
        <p:spPr>
          <a:xfrm>
            <a:off x="1278846" y="6362700"/>
            <a:ext cx="9693810" cy="2516586"/>
          </a:xfrm>
          <a:prstGeom prst="rect">
            <a:avLst/>
          </a:prstGeom>
        </p:spPr>
        <p:txBody>
          <a:bodyPr lIns="0" tIns="0" rIns="0" bIns="0" rtlCol="0" anchor="t">
            <a:spAutoFit/>
          </a:bodyPr>
          <a:lstStyle/>
          <a:p>
            <a:pPr algn="l">
              <a:lnSpc>
                <a:spcPts val="3868"/>
              </a:lnSpc>
            </a:pPr>
            <a:r>
              <a:rPr lang="en-US" sz="4400" dirty="0">
                <a:latin typeface="Times New Roman" panose="02020603050405020304" pitchFamily="18" charset="0"/>
                <a:cs typeface="Times New Roman" panose="02020603050405020304" pitchFamily="18" charset="0"/>
              </a:rPr>
              <a:t>The design of the survey will depend on the knowledge of the size, structure and  distribution of the population, the epidemiology of the infection or infestation and the resources available</a:t>
            </a:r>
            <a:endParaRPr lang="en-US" sz="3171" dirty="0">
              <a:solidFill>
                <a:srgbClr val="1B1A17"/>
              </a:solidFill>
              <a:latin typeface="IBM Plex Sans"/>
            </a:endParaRPr>
          </a:p>
        </p:txBody>
      </p:sp>
      <p:pic>
        <p:nvPicPr>
          <p:cNvPr id="16" name="Picture 15">
            <a:extLst>
              <a:ext uri="{FF2B5EF4-FFF2-40B4-BE49-F238E27FC236}">
                <a16:creationId xmlns:a16="http://schemas.microsoft.com/office/drawing/2014/main" id="{AEFBE6E1-C023-1CC9-FE27-499AAC988139}"/>
              </a:ext>
            </a:extLst>
          </p:cNvPr>
          <p:cNvPicPr>
            <a:picLocks noChangeAspect="1"/>
          </p:cNvPicPr>
          <p:nvPr/>
        </p:nvPicPr>
        <p:blipFill>
          <a:blip r:embed="rId6"/>
          <a:stretch>
            <a:fillRect/>
          </a:stretch>
        </p:blipFill>
        <p:spPr>
          <a:xfrm>
            <a:off x="11615248" y="1645282"/>
            <a:ext cx="6444152" cy="7841618"/>
          </a:xfrm>
          <a:prstGeom prst="rect">
            <a:avLst/>
          </a:prstGeom>
        </p:spPr>
      </p:pic>
    </p:spTree>
    <p:extLst>
      <p:ext uri="{BB962C8B-B14F-4D97-AF65-F5344CB8AC3E}">
        <p14:creationId xmlns:p14="http://schemas.microsoft.com/office/powerpoint/2010/main" val="3250065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8554374"/>
            <a:ext cx="5249576" cy="3502899"/>
          </a:xfrm>
          <a:custGeom>
            <a:avLst/>
            <a:gdLst/>
            <a:ahLst/>
            <a:cxnLst/>
            <a:rect l="l" t="t" r="r" b="b"/>
            <a:pathLst>
              <a:path w="5249576" h="3502899">
                <a:moveTo>
                  <a:pt x="5249576" y="3502899"/>
                </a:moveTo>
                <a:lnTo>
                  <a:pt x="0" y="3502899"/>
                </a:lnTo>
                <a:lnTo>
                  <a:pt x="0" y="0"/>
                </a:lnTo>
                <a:lnTo>
                  <a:pt x="5249576" y="0"/>
                </a:lnTo>
                <a:lnTo>
                  <a:pt x="5249576" y="3502899"/>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5400311" y="4000500"/>
            <a:ext cx="1229089" cy="1229089"/>
          </a:xfrm>
          <a:custGeom>
            <a:avLst/>
            <a:gdLst/>
            <a:ahLst/>
            <a:cxnLst/>
            <a:rect l="l" t="t" r="r" b="b"/>
            <a:pathLst>
              <a:path w="1229089" h="1229089">
                <a:moveTo>
                  <a:pt x="0" y="0"/>
                </a:moveTo>
                <a:lnTo>
                  <a:pt x="1229089" y="0"/>
                </a:lnTo>
                <a:lnTo>
                  <a:pt x="1229089" y="1229089"/>
                </a:lnTo>
                <a:lnTo>
                  <a:pt x="0" y="1229089"/>
                </a:lnTo>
                <a:lnTo>
                  <a:pt x="0" y="0"/>
                </a:lnTo>
                <a:close/>
              </a:path>
            </a:pathLst>
          </a:custGeom>
          <a:blipFill>
            <a:blip r:embed="rId8" cstate="print">
              <a:extLst>
                <a:ext uri="{96DAC541-7B7A-43D3-8B79-37D633B846F1}">
                  <asvg:svgBlip xmlns:asvg="http://schemas.microsoft.com/office/drawing/2016/SVG/main" r:embed="rId9"/>
                </a:ext>
              </a:extLst>
            </a:blip>
            <a:stretch>
              <a:fillRect/>
            </a:stretch>
          </a:blipFill>
        </p:spPr>
      </p:sp>
      <p:sp>
        <p:nvSpPr>
          <p:cNvPr id="6" name="Freeform 6"/>
          <p:cNvSpPr/>
          <p:nvPr/>
        </p:nvSpPr>
        <p:spPr>
          <a:xfrm>
            <a:off x="11611752" y="3989648"/>
            <a:ext cx="1229089" cy="1229089"/>
          </a:xfrm>
          <a:custGeom>
            <a:avLst/>
            <a:gdLst/>
            <a:ahLst/>
            <a:cxnLst/>
            <a:rect l="l" t="t" r="r" b="b"/>
            <a:pathLst>
              <a:path w="1229089" h="1229089">
                <a:moveTo>
                  <a:pt x="0" y="0"/>
                </a:moveTo>
                <a:lnTo>
                  <a:pt x="1229089" y="0"/>
                </a:lnTo>
                <a:lnTo>
                  <a:pt x="1229089" y="1229089"/>
                </a:lnTo>
                <a:lnTo>
                  <a:pt x="0" y="1229089"/>
                </a:lnTo>
                <a:lnTo>
                  <a:pt x="0" y="0"/>
                </a:lnTo>
                <a:close/>
              </a:path>
            </a:pathLst>
          </a:custGeom>
          <a:blipFill>
            <a:blip r:embed="rId8" cstate="print">
              <a:extLst>
                <a:ext uri="{96DAC541-7B7A-43D3-8B79-37D633B846F1}">
                  <asvg:svgBlip xmlns:asvg="http://schemas.microsoft.com/office/drawing/2016/SVG/main" r:embed="rId9"/>
                </a:ext>
              </a:extLst>
            </a:blip>
            <a:stretch>
              <a:fillRect/>
            </a:stretch>
          </a:blipFill>
        </p:spPr>
      </p:sp>
      <p:grpSp>
        <p:nvGrpSpPr>
          <p:cNvPr id="7" name="Group 7"/>
          <p:cNvGrpSpPr/>
          <p:nvPr/>
        </p:nvGrpSpPr>
        <p:grpSpPr>
          <a:xfrm>
            <a:off x="6425263" y="2017452"/>
            <a:ext cx="5437474" cy="6783648"/>
            <a:chOff x="0" y="0"/>
            <a:chExt cx="1432092" cy="1603552"/>
          </a:xfrm>
        </p:grpSpPr>
        <p:sp>
          <p:nvSpPr>
            <p:cNvPr id="8" name="Freeform 8"/>
            <p:cNvSpPr/>
            <p:nvPr/>
          </p:nvSpPr>
          <p:spPr>
            <a:xfrm>
              <a:off x="0" y="0"/>
              <a:ext cx="1432092" cy="1603552"/>
            </a:xfrm>
            <a:custGeom>
              <a:avLst/>
              <a:gdLst/>
              <a:ahLst/>
              <a:cxnLst/>
              <a:rect l="l" t="t" r="r" b="b"/>
              <a:pathLst>
                <a:path w="1432092" h="1603552">
                  <a:moveTo>
                    <a:pt x="72614" y="0"/>
                  </a:moveTo>
                  <a:lnTo>
                    <a:pt x="1359478" y="0"/>
                  </a:lnTo>
                  <a:cubicBezTo>
                    <a:pt x="1378736" y="0"/>
                    <a:pt x="1397206" y="7650"/>
                    <a:pt x="1410824" y="21268"/>
                  </a:cubicBezTo>
                  <a:cubicBezTo>
                    <a:pt x="1424442" y="34886"/>
                    <a:pt x="1432092" y="53356"/>
                    <a:pt x="1432092" y="72614"/>
                  </a:cubicBezTo>
                  <a:lnTo>
                    <a:pt x="1432092" y="1530938"/>
                  </a:lnTo>
                  <a:cubicBezTo>
                    <a:pt x="1432092" y="1550196"/>
                    <a:pt x="1424442" y="1568666"/>
                    <a:pt x="1410824" y="1582284"/>
                  </a:cubicBezTo>
                  <a:cubicBezTo>
                    <a:pt x="1397206" y="1595901"/>
                    <a:pt x="1378736" y="1603552"/>
                    <a:pt x="1359478" y="1603552"/>
                  </a:cubicBezTo>
                  <a:lnTo>
                    <a:pt x="72614" y="1603552"/>
                  </a:lnTo>
                  <a:cubicBezTo>
                    <a:pt x="32510" y="1603552"/>
                    <a:pt x="0" y="1571041"/>
                    <a:pt x="0" y="1530938"/>
                  </a:cubicBezTo>
                  <a:lnTo>
                    <a:pt x="0" y="72614"/>
                  </a:lnTo>
                  <a:cubicBezTo>
                    <a:pt x="0" y="32510"/>
                    <a:pt x="32510" y="0"/>
                    <a:pt x="72614" y="0"/>
                  </a:cubicBezTo>
                  <a:close/>
                </a:path>
              </a:pathLst>
            </a:custGeom>
            <a:solidFill>
              <a:srgbClr val="127F36"/>
            </a:solidFill>
          </p:spPr>
        </p:sp>
        <p:sp>
          <p:nvSpPr>
            <p:cNvPr id="9" name="TextBox 9"/>
            <p:cNvSpPr txBox="1"/>
            <p:nvPr/>
          </p:nvSpPr>
          <p:spPr>
            <a:xfrm>
              <a:off x="0" y="-9525"/>
              <a:ext cx="1432092" cy="1613077"/>
            </a:xfrm>
            <a:prstGeom prst="rect">
              <a:avLst/>
            </a:prstGeom>
          </p:spPr>
          <p:txBody>
            <a:bodyPr lIns="50800" tIns="50800" rIns="50800" bIns="50800" rtlCol="0" anchor="ctr"/>
            <a:lstStyle/>
            <a:p>
              <a:pPr algn="ctr">
                <a:lnSpc>
                  <a:spcPts val="3049"/>
                </a:lnSpc>
              </a:pPr>
              <a:endParaRPr/>
            </a:p>
          </p:txBody>
        </p:sp>
      </p:grpSp>
      <p:grpSp>
        <p:nvGrpSpPr>
          <p:cNvPr id="10" name="Group 10"/>
          <p:cNvGrpSpPr/>
          <p:nvPr/>
        </p:nvGrpSpPr>
        <p:grpSpPr>
          <a:xfrm>
            <a:off x="12676262" y="2099257"/>
            <a:ext cx="5437474" cy="6088486"/>
            <a:chOff x="0" y="0"/>
            <a:chExt cx="1432092" cy="1603552"/>
          </a:xfrm>
        </p:grpSpPr>
        <p:sp>
          <p:nvSpPr>
            <p:cNvPr id="11" name="Freeform 11"/>
            <p:cNvSpPr/>
            <p:nvPr/>
          </p:nvSpPr>
          <p:spPr>
            <a:xfrm>
              <a:off x="0" y="0"/>
              <a:ext cx="1432092" cy="1603552"/>
            </a:xfrm>
            <a:custGeom>
              <a:avLst/>
              <a:gdLst/>
              <a:ahLst/>
              <a:cxnLst/>
              <a:rect l="l" t="t" r="r" b="b"/>
              <a:pathLst>
                <a:path w="1432092" h="1603552">
                  <a:moveTo>
                    <a:pt x="72614" y="0"/>
                  </a:moveTo>
                  <a:lnTo>
                    <a:pt x="1359478" y="0"/>
                  </a:lnTo>
                  <a:cubicBezTo>
                    <a:pt x="1378736" y="0"/>
                    <a:pt x="1397206" y="7650"/>
                    <a:pt x="1410824" y="21268"/>
                  </a:cubicBezTo>
                  <a:cubicBezTo>
                    <a:pt x="1424442" y="34886"/>
                    <a:pt x="1432092" y="53356"/>
                    <a:pt x="1432092" y="72614"/>
                  </a:cubicBezTo>
                  <a:lnTo>
                    <a:pt x="1432092" y="1530938"/>
                  </a:lnTo>
                  <a:cubicBezTo>
                    <a:pt x="1432092" y="1550196"/>
                    <a:pt x="1424442" y="1568666"/>
                    <a:pt x="1410824" y="1582284"/>
                  </a:cubicBezTo>
                  <a:cubicBezTo>
                    <a:pt x="1397206" y="1595901"/>
                    <a:pt x="1378736" y="1603552"/>
                    <a:pt x="1359478" y="1603552"/>
                  </a:cubicBezTo>
                  <a:lnTo>
                    <a:pt x="72614" y="1603552"/>
                  </a:lnTo>
                  <a:cubicBezTo>
                    <a:pt x="32510" y="1603552"/>
                    <a:pt x="0" y="1571041"/>
                    <a:pt x="0" y="1530938"/>
                  </a:cubicBezTo>
                  <a:lnTo>
                    <a:pt x="0" y="72614"/>
                  </a:lnTo>
                  <a:cubicBezTo>
                    <a:pt x="0" y="32510"/>
                    <a:pt x="32510" y="0"/>
                    <a:pt x="72614" y="0"/>
                  </a:cubicBezTo>
                  <a:close/>
                </a:path>
              </a:pathLst>
            </a:custGeom>
            <a:solidFill>
              <a:srgbClr val="0C93CF"/>
            </a:solidFill>
          </p:spPr>
        </p:sp>
        <p:sp>
          <p:nvSpPr>
            <p:cNvPr id="12" name="TextBox 12"/>
            <p:cNvSpPr txBox="1"/>
            <p:nvPr/>
          </p:nvSpPr>
          <p:spPr>
            <a:xfrm>
              <a:off x="0" y="-9525"/>
              <a:ext cx="1432092" cy="1613077"/>
            </a:xfrm>
            <a:prstGeom prst="rect">
              <a:avLst/>
            </a:prstGeom>
          </p:spPr>
          <p:txBody>
            <a:bodyPr lIns="50800" tIns="50800" rIns="50800" bIns="50800" rtlCol="0" anchor="ctr"/>
            <a:lstStyle/>
            <a:p>
              <a:pPr algn="ctr">
                <a:lnSpc>
                  <a:spcPts val="3049"/>
                </a:lnSpc>
              </a:pPr>
              <a:endParaRPr/>
            </a:p>
          </p:txBody>
        </p:sp>
      </p:grpSp>
      <p:grpSp>
        <p:nvGrpSpPr>
          <p:cNvPr id="13" name="Group 13"/>
          <p:cNvGrpSpPr/>
          <p:nvPr/>
        </p:nvGrpSpPr>
        <p:grpSpPr>
          <a:xfrm>
            <a:off x="230093" y="2062905"/>
            <a:ext cx="5437474" cy="6088486"/>
            <a:chOff x="0" y="0"/>
            <a:chExt cx="1432092" cy="1603552"/>
          </a:xfrm>
        </p:grpSpPr>
        <p:sp>
          <p:nvSpPr>
            <p:cNvPr id="14" name="Freeform 14"/>
            <p:cNvSpPr/>
            <p:nvPr/>
          </p:nvSpPr>
          <p:spPr>
            <a:xfrm>
              <a:off x="0" y="0"/>
              <a:ext cx="1432092" cy="1603552"/>
            </a:xfrm>
            <a:custGeom>
              <a:avLst/>
              <a:gdLst/>
              <a:ahLst/>
              <a:cxnLst/>
              <a:rect l="l" t="t" r="r" b="b"/>
              <a:pathLst>
                <a:path w="1432092" h="1603552">
                  <a:moveTo>
                    <a:pt x="72614" y="0"/>
                  </a:moveTo>
                  <a:lnTo>
                    <a:pt x="1359478" y="0"/>
                  </a:lnTo>
                  <a:cubicBezTo>
                    <a:pt x="1378736" y="0"/>
                    <a:pt x="1397206" y="7650"/>
                    <a:pt x="1410824" y="21268"/>
                  </a:cubicBezTo>
                  <a:cubicBezTo>
                    <a:pt x="1424442" y="34886"/>
                    <a:pt x="1432092" y="53356"/>
                    <a:pt x="1432092" y="72614"/>
                  </a:cubicBezTo>
                  <a:lnTo>
                    <a:pt x="1432092" y="1530938"/>
                  </a:lnTo>
                  <a:cubicBezTo>
                    <a:pt x="1432092" y="1550196"/>
                    <a:pt x="1424442" y="1568666"/>
                    <a:pt x="1410824" y="1582284"/>
                  </a:cubicBezTo>
                  <a:cubicBezTo>
                    <a:pt x="1397206" y="1595901"/>
                    <a:pt x="1378736" y="1603552"/>
                    <a:pt x="1359478" y="1603552"/>
                  </a:cubicBezTo>
                  <a:lnTo>
                    <a:pt x="72614" y="1603552"/>
                  </a:lnTo>
                  <a:cubicBezTo>
                    <a:pt x="32510" y="1603552"/>
                    <a:pt x="0" y="1571041"/>
                    <a:pt x="0" y="1530938"/>
                  </a:cubicBezTo>
                  <a:lnTo>
                    <a:pt x="0" y="72614"/>
                  </a:lnTo>
                  <a:cubicBezTo>
                    <a:pt x="0" y="32510"/>
                    <a:pt x="32510" y="0"/>
                    <a:pt x="72614" y="0"/>
                  </a:cubicBezTo>
                  <a:close/>
                </a:path>
              </a:pathLst>
            </a:custGeom>
            <a:solidFill>
              <a:srgbClr val="0C93CF"/>
            </a:solidFill>
          </p:spPr>
        </p:sp>
        <p:sp>
          <p:nvSpPr>
            <p:cNvPr id="15" name="TextBox 15"/>
            <p:cNvSpPr txBox="1"/>
            <p:nvPr/>
          </p:nvSpPr>
          <p:spPr>
            <a:xfrm>
              <a:off x="0" y="-9525"/>
              <a:ext cx="1432092" cy="1613077"/>
            </a:xfrm>
            <a:prstGeom prst="rect">
              <a:avLst/>
            </a:prstGeom>
          </p:spPr>
          <p:txBody>
            <a:bodyPr lIns="50800" tIns="50800" rIns="50800" bIns="50800" rtlCol="0" anchor="ctr"/>
            <a:lstStyle/>
            <a:p>
              <a:pPr algn="ctr">
                <a:lnSpc>
                  <a:spcPts val="3049"/>
                </a:lnSpc>
              </a:pPr>
              <a:endParaRPr/>
            </a:p>
          </p:txBody>
        </p:sp>
      </p:grpSp>
      <p:sp>
        <p:nvSpPr>
          <p:cNvPr id="22" name="TextBox 22"/>
          <p:cNvSpPr txBox="1"/>
          <p:nvPr/>
        </p:nvSpPr>
        <p:spPr>
          <a:xfrm>
            <a:off x="0" y="38100"/>
            <a:ext cx="18288000" cy="1949252"/>
          </a:xfrm>
          <a:prstGeom prst="rect">
            <a:avLst/>
          </a:prstGeom>
        </p:spPr>
        <p:txBody>
          <a:bodyPr wrap="square" lIns="0" tIns="0" rIns="0" bIns="0" rtlCol="0" anchor="t">
            <a:spAutoFit/>
          </a:bodyPr>
          <a:lstStyle/>
          <a:p>
            <a:pPr algn="ctr">
              <a:lnSpc>
                <a:spcPts val="7600"/>
              </a:lnSpc>
            </a:pPr>
            <a:r>
              <a:rPr lang="en-US" sz="4400" b="1" dirty="0">
                <a:latin typeface="IBM Plex Sans Bold" panose="020B0604020202020204" charset="0"/>
                <a:cs typeface="Times New Roman" panose="02020603050405020304" pitchFamily="18" charset="0"/>
              </a:rPr>
              <a:t>RATIONALE FOR SURVEYS IN DISEASE SURVEILLANCE AND EARLY WARNING </a:t>
            </a:r>
            <a:endParaRPr lang="en-US" sz="4400" dirty="0">
              <a:solidFill>
                <a:srgbClr val="1B1A17"/>
              </a:solidFill>
              <a:latin typeface="IBM Plex Sans Bold" panose="020B0604020202020204" charset="0"/>
            </a:endParaRPr>
          </a:p>
        </p:txBody>
      </p:sp>
      <p:sp>
        <p:nvSpPr>
          <p:cNvPr id="29" name="TextBox 28">
            <a:extLst>
              <a:ext uri="{FF2B5EF4-FFF2-40B4-BE49-F238E27FC236}">
                <a16:creationId xmlns:a16="http://schemas.microsoft.com/office/drawing/2014/main" id="{7D26D0C4-A610-2362-A2AD-E652C48D0600}"/>
              </a:ext>
            </a:extLst>
          </p:cNvPr>
          <p:cNvSpPr txBox="1"/>
          <p:nvPr/>
        </p:nvSpPr>
        <p:spPr>
          <a:xfrm>
            <a:off x="362162" y="2398642"/>
            <a:ext cx="5117312" cy="5272213"/>
          </a:xfrm>
          <a:prstGeom prst="rect">
            <a:avLst/>
          </a:prstGeom>
          <a:noFill/>
        </p:spPr>
        <p:txBody>
          <a:bodyPr wrap="square" rtlCol="0">
            <a:spAutoFit/>
          </a:bodyPr>
          <a:lstStyle/>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chemeClr val="bg1"/>
                </a:solidFill>
                <a:effectLst/>
                <a:uLnTx/>
                <a:uFillTx/>
                <a:latin typeface="IBM Plex Sans Bold" panose="020B0604020202020204" charset="0"/>
                <a:cs typeface="Times New Roman" panose="02020603050405020304" pitchFamily="18" charset="0"/>
              </a:rPr>
              <a:t>Survey approaches aim at explaining the situation of disease. These include presence and patterns of occurrence (affected locations, numbers affected, consequences, seasonality, trends of incidence and others). </a:t>
            </a:r>
          </a:p>
        </p:txBody>
      </p:sp>
      <p:sp>
        <p:nvSpPr>
          <p:cNvPr id="30" name="TextBox 29">
            <a:extLst>
              <a:ext uri="{FF2B5EF4-FFF2-40B4-BE49-F238E27FC236}">
                <a16:creationId xmlns:a16="http://schemas.microsoft.com/office/drawing/2014/main" id="{E30C3A0A-07D8-EAD1-A5ED-E64EB457031A}"/>
              </a:ext>
            </a:extLst>
          </p:cNvPr>
          <p:cNvSpPr txBox="1"/>
          <p:nvPr/>
        </p:nvSpPr>
        <p:spPr>
          <a:xfrm>
            <a:off x="6750432" y="2676585"/>
            <a:ext cx="4861320" cy="4801314"/>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chemeClr val="bg1"/>
                </a:solidFill>
                <a:effectLst/>
                <a:uLnTx/>
                <a:uFillTx/>
                <a:latin typeface="IBM Plex Sans Bold" panose="020B0604020202020204" charset="0"/>
                <a:cs typeface="Times New Roman" panose="02020603050405020304" pitchFamily="18" charset="0"/>
              </a:rPr>
              <a:t>Specific objectives for a particular survey exercise vary depending on suspected disease, level of involvement (</a:t>
            </a:r>
            <a:r>
              <a:rPr kumimoji="0" lang="en-US" sz="3400" b="0" i="0" u="none" strike="noStrike" kern="1200" cap="none" spc="0" normalizeH="0" baseline="0" noProof="0" dirty="0" err="1">
                <a:ln>
                  <a:noFill/>
                </a:ln>
                <a:solidFill>
                  <a:schemeClr val="bg1"/>
                </a:solidFill>
                <a:effectLst/>
                <a:uLnTx/>
                <a:uFillTx/>
                <a:latin typeface="IBM Plex Sans Bold" panose="020B0604020202020204" charset="0"/>
                <a:cs typeface="Times New Roman" panose="02020603050405020304" pitchFamily="18" charset="0"/>
              </a:rPr>
              <a:t>i.e</a:t>
            </a:r>
            <a:r>
              <a:rPr kumimoji="0" lang="en-US" sz="3400" b="0" i="0" u="none" strike="noStrike" kern="1200" cap="none" spc="0" normalizeH="0" baseline="0" noProof="0" dirty="0">
                <a:ln>
                  <a:noFill/>
                </a:ln>
                <a:solidFill>
                  <a:schemeClr val="bg1"/>
                </a:solidFill>
                <a:effectLst/>
                <a:uLnTx/>
                <a:uFillTx/>
                <a:latin typeface="IBM Plex Sans Bold" panose="020B0604020202020204" charset="0"/>
                <a:cs typeface="Times New Roman" panose="02020603050405020304" pitchFamily="18" charset="0"/>
              </a:rPr>
              <a:t> the phase of emergency) and circumstances on ground. </a:t>
            </a:r>
          </a:p>
        </p:txBody>
      </p:sp>
      <p:sp>
        <p:nvSpPr>
          <p:cNvPr id="32" name="TextBox 31">
            <a:extLst>
              <a:ext uri="{FF2B5EF4-FFF2-40B4-BE49-F238E27FC236}">
                <a16:creationId xmlns:a16="http://schemas.microsoft.com/office/drawing/2014/main" id="{7E3DE4CC-4FC2-9C00-825F-564F224C8787}"/>
              </a:ext>
            </a:extLst>
          </p:cNvPr>
          <p:cNvSpPr txBox="1"/>
          <p:nvPr/>
        </p:nvSpPr>
        <p:spPr>
          <a:xfrm>
            <a:off x="13024856" y="3989649"/>
            <a:ext cx="4729744" cy="2446824"/>
          </a:xfrm>
          <a:prstGeom prst="rect">
            <a:avLst/>
          </a:prstGeom>
          <a:noFill/>
        </p:spPr>
        <p:txBody>
          <a:bodyPr wrap="square" rtlCol="0">
            <a:spAutoFit/>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prstClr val="white"/>
                </a:solidFill>
                <a:effectLst/>
                <a:uLnTx/>
                <a:uFillTx/>
                <a:latin typeface="IBM Plex Sans Bold" panose="020B0604020202020204" charset="0"/>
                <a:ea typeface="+mn-ea"/>
                <a:cs typeface="Times New Roman" panose="02020603050405020304" pitchFamily="18" charset="0"/>
              </a:rPr>
              <a:t>The aim and objectives of a survey determines the methodology applied.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2" y="6417138"/>
            <a:ext cx="5943601" cy="3869862"/>
          </a:xfrm>
          <a:custGeom>
            <a:avLst/>
            <a:gdLst/>
            <a:ahLst/>
            <a:cxnLst/>
            <a:rect l="l" t="t" r="r" b="b"/>
            <a:pathLst>
              <a:path w="8477852" h="5657039">
                <a:moveTo>
                  <a:pt x="8477852" y="5657039"/>
                </a:moveTo>
                <a:lnTo>
                  <a:pt x="0" y="5657039"/>
                </a:lnTo>
                <a:lnTo>
                  <a:pt x="0" y="0"/>
                </a:lnTo>
                <a:lnTo>
                  <a:pt x="8477852" y="0"/>
                </a:lnTo>
                <a:lnTo>
                  <a:pt x="8477852" y="5657039"/>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28602" y="332919"/>
            <a:ext cx="17830798" cy="848181"/>
          </a:xfrm>
          <a:prstGeom prst="rect">
            <a:avLst/>
          </a:prstGeom>
        </p:spPr>
        <p:txBody>
          <a:bodyPr wrap="square" lIns="0" tIns="0" rIns="0" bIns="0" rtlCol="0" anchor="t">
            <a:spAutoFit/>
          </a:bodyPr>
          <a:lstStyle/>
          <a:p>
            <a:pPr algn="ctr">
              <a:lnSpc>
                <a:spcPts val="7600"/>
              </a:lnSpc>
            </a:pPr>
            <a:r>
              <a:rPr lang="en-US" sz="3800" dirty="0">
                <a:solidFill>
                  <a:srgbClr val="1B1A17"/>
                </a:solidFill>
                <a:latin typeface="IBM Plex Sans Condensed Bold"/>
              </a:rPr>
              <a:t>FACTORS TO BE CONSIDERED WHILE PLANNING THE METHODOLOGY/APPROACH</a:t>
            </a:r>
          </a:p>
        </p:txBody>
      </p:sp>
      <p:sp>
        <p:nvSpPr>
          <p:cNvPr id="4" name="Freeform 4"/>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488926" y="4137597"/>
            <a:ext cx="4628512" cy="4559084"/>
            <a:chOff x="0" y="0"/>
            <a:chExt cx="6171349" cy="6078779"/>
          </a:xfrm>
        </p:grpSpPr>
        <p:sp>
          <p:nvSpPr>
            <p:cNvPr id="7" name="Freeform 7"/>
            <p:cNvSpPr/>
            <p:nvPr/>
          </p:nvSpPr>
          <p:spPr>
            <a:xfrm>
              <a:off x="0" y="0"/>
              <a:ext cx="6171349" cy="6078779"/>
            </a:xfrm>
            <a:custGeom>
              <a:avLst/>
              <a:gdLst/>
              <a:ahLst/>
              <a:cxnLst/>
              <a:rect l="l" t="t" r="r" b="b"/>
              <a:pathLst>
                <a:path w="6171349" h="6078779">
                  <a:moveTo>
                    <a:pt x="0" y="0"/>
                  </a:moveTo>
                  <a:lnTo>
                    <a:pt x="6171349" y="0"/>
                  </a:lnTo>
                  <a:lnTo>
                    <a:pt x="6171349" y="6078779"/>
                  </a:lnTo>
                  <a:lnTo>
                    <a:pt x="0" y="6078779"/>
                  </a:lnTo>
                  <a:lnTo>
                    <a:pt x="0"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1277357" y="1316197"/>
              <a:ext cx="3616634" cy="1955407"/>
            </a:xfrm>
            <a:prstGeom prst="rect">
              <a:avLst/>
            </a:prstGeom>
          </p:spPr>
          <p:txBody>
            <a:bodyPr lIns="0" tIns="0" rIns="0" bIns="0" rtlCol="0" anchor="t">
              <a:spAutoFit/>
            </a:bodyPr>
            <a:lstStyle/>
            <a:p>
              <a:pPr marL="0" marR="0" lvl="0" indent="0" algn="l" defTabSz="914400" rtl="0" eaLnBrk="1" fontAlgn="auto" latinLnBrk="0" hangingPunct="1">
                <a:lnSpc>
                  <a:spcPts val="3868"/>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What problems does the survey seek to solve?</a:t>
              </a:r>
              <a:endParaRPr kumimoji="0" lang="en-US" sz="2800" b="0" i="0" u="none" strike="noStrike" kern="1200" cap="none" spc="0" normalizeH="0" baseline="0" noProof="0" dirty="0">
                <a:ln>
                  <a:noFill/>
                </a:ln>
                <a:solidFill>
                  <a:srgbClr val="1B1A17"/>
                </a:solidFill>
                <a:effectLst/>
                <a:uLnTx/>
                <a:uFillTx/>
                <a:latin typeface="IBM Plex Sans Bold" panose="020B0604020202020204" charset="0"/>
              </a:endParaRPr>
            </a:p>
          </p:txBody>
        </p:sp>
      </p:grpSp>
      <p:sp>
        <p:nvSpPr>
          <p:cNvPr id="9" name="Freeform 9"/>
          <p:cNvSpPr/>
          <p:nvPr/>
        </p:nvSpPr>
        <p:spPr>
          <a:xfrm>
            <a:off x="3933580" y="1548151"/>
            <a:ext cx="3958853" cy="3899470"/>
          </a:xfrm>
          <a:custGeom>
            <a:avLst/>
            <a:gdLst/>
            <a:ahLst/>
            <a:cxnLst/>
            <a:rect l="l" t="t" r="r" b="b"/>
            <a:pathLst>
              <a:path w="3958853" h="3899470">
                <a:moveTo>
                  <a:pt x="0" y="0"/>
                </a:moveTo>
                <a:lnTo>
                  <a:pt x="3958853" y="0"/>
                </a:lnTo>
                <a:lnTo>
                  <a:pt x="3958853" y="3899470"/>
                </a:lnTo>
                <a:lnTo>
                  <a:pt x="0" y="3899470"/>
                </a:lnTo>
                <a:lnTo>
                  <a:pt x="0"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
        <p:nvSpPr>
          <p:cNvPr id="10" name="TextBox 10"/>
          <p:cNvSpPr txBox="1"/>
          <p:nvPr/>
        </p:nvSpPr>
        <p:spPr>
          <a:xfrm>
            <a:off x="4541624" y="2341547"/>
            <a:ext cx="2742765" cy="1354153"/>
          </a:xfrm>
          <a:prstGeom prst="rect">
            <a:avLst/>
          </a:prstGeom>
        </p:spPr>
        <p:txBody>
          <a:bodyPr lIns="0" tIns="0" rIns="0" bIns="0" rtlCol="0" anchor="t">
            <a:spAutoFit/>
          </a:bodyPr>
          <a:lstStyle/>
          <a:p>
            <a:pPr algn="ctr">
              <a:lnSpc>
                <a:spcPts val="3639"/>
              </a:lnSpc>
              <a:spcBef>
                <a:spcPct val="0"/>
              </a:spcBef>
            </a:pPr>
            <a:r>
              <a:rPr lang="en-US" sz="2599" dirty="0">
                <a:solidFill>
                  <a:srgbClr val="100F0D"/>
                </a:solidFill>
                <a:latin typeface="IBM Plex Sans Bold"/>
              </a:rPr>
              <a:t>What questions does the survey seek to answer? </a:t>
            </a:r>
          </a:p>
        </p:txBody>
      </p:sp>
      <p:sp>
        <p:nvSpPr>
          <p:cNvPr id="11" name="Freeform 11"/>
          <p:cNvSpPr/>
          <p:nvPr/>
        </p:nvSpPr>
        <p:spPr>
          <a:xfrm>
            <a:off x="7698712" y="1636713"/>
            <a:ext cx="3779031" cy="3722346"/>
          </a:xfrm>
          <a:custGeom>
            <a:avLst/>
            <a:gdLst/>
            <a:ahLst/>
            <a:cxnLst/>
            <a:rect l="l" t="t" r="r" b="b"/>
            <a:pathLst>
              <a:path w="3779031" h="3722346">
                <a:moveTo>
                  <a:pt x="0" y="0"/>
                </a:moveTo>
                <a:lnTo>
                  <a:pt x="3779032" y="0"/>
                </a:lnTo>
                <a:lnTo>
                  <a:pt x="3779032" y="3722346"/>
                </a:lnTo>
                <a:lnTo>
                  <a:pt x="0" y="3722346"/>
                </a:lnTo>
                <a:lnTo>
                  <a:pt x="0"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8341429" y="2266314"/>
            <a:ext cx="2493598" cy="1810386"/>
          </a:xfrm>
          <a:prstGeom prst="rect">
            <a:avLst/>
          </a:prstGeom>
        </p:spPr>
        <p:txBody>
          <a:bodyPr lIns="0" tIns="0" rIns="0" bIns="0" rtlCol="0" anchor="t">
            <a:spAutoFit/>
          </a:bodyPr>
          <a:lstStyle/>
          <a:p>
            <a:pPr algn="ctr">
              <a:lnSpc>
                <a:spcPts val="3639"/>
              </a:lnSpc>
              <a:spcBef>
                <a:spcPct val="0"/>
              </a:spcBef>
            </a:pPr>
            <a:r>
              <a:rPr lang="en-US" sz="2599" dirty="0">
                <a:solidFill>
                  <a:srgbClr val="100F0D"/>
                </a:solidFill>
                <a:latin typeface="IBM Plex Sans Bold"/>
              </a:rPr>
              <a:t>What information will the survey gather? </a:t>
            </a:r>
          </a:p>
        </p:txBody>
      </p:sp>
      <p:sp>
        <p:nvSpPr>
          <p:cNvPr id="13" name="Freeform 13"/>
          <p:cNvSpPr/>
          <p:nvPr/>
        </p:nvSpPr>
        <p:spPr>
          <a:xfrm>
            <a:off x="11477744" y="1725275"/>
            <a:ext cx="3599209" cy="3545221"/>
          </a:xfrm>
          <a:custGeom>
            <a:avLst/>
            <a:gdLst/>
            <a:ahLst/>
            <a:cxnLst/>
            <a:rect l="l" t="t" r="r" b="b"/>
            <a:pathLst>
              <a:path w="3599209" h="3545221">
                <a:moveTo>
                  <a:pt x="0" y="0"/>
                </a:moveTo>
                <a:lnTo>
                  <a:pt x="3599209" y="0"/>
                </a:lnTo>
                <a:lnTo>
                  <a:pt x="3599209" y="3545221"/>
                </a:lnTo>
                <a:lnTo>
                  <a:pt x="0" y="3545221"/>
                </a:lnTo>
                <a:lnTo>
                  <a:pt x="0"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
        <p:nvSpPr>
          <p:cNvPr id="14" name="Freeform 14"/>
          <p:cNvSpPr/>
          <p:nvPr/>
        </p:nvSpPr>
        <p:spPr>
          <a:xfrm>
            <a:off x="13281814" y="4221163"/>
            <a:ext cx="5205810" cy="5955406"/>
          </a:xfrm>
          <a:custGeom>
            <a:avLst/>
            <a:gdLst/>
            <a:ahLst/>
            <a:cxnLst/>
            <a:rect l="l" t="t" r="r" b="b"/>
            <a:pathLst>
              <a:path w="4628512" h="4559084">
                <a:moveTo>
                  <a:pt x="0" y="0"/>
                </a:moveTo>
                <a:lnTo>
                  <a:pt x="4628512" y="0"/>
                </a:lnTo>
                <a:lnTo>
                  <a:pt x="4628512" y="4559084"/>
                </a:lnTo>
                <a:lnTo>
                  <a:pt x="0" y="4559084"/>
                </a:lnTo>
                <a:lnTo>
                  <a:pt x="0" y="0"/>
                </a:lnTo>
                <a:close/>
              </a:path>
            </a:pathLst>
          </a:custGeom>
          <a:blipFill>
            <a:blip r:embed="rId6" cstate="print">
              <a:extLst>
                <a:ext uri="{96DAC541-7B7A-43D3-8B79-37D633B846F1}">
                  <asvg:svgBlip xmlns:asvg="http://schemas.microsoft.com/office/drawing/2016/SVG/main" r:embed="rId7"/>
                </a:ext>
              </a:extLst>
            </a:blip>
            <a:stretch>
              <a:fillRect/>
            </a:stretch>
          </a:blipFill>
        </p:spPr>
      </p:sp>
      <p:grpSp>
        <p:nvGrpSpPr>
          <p:cNvPr id="15" name="Group 15"/>
          <p:cNvGrpSpPr>
            <a:grpSpLocks noChangeAspect="1"/>
          </p:cNvGrpSpPr>
          <p:nvPr/>
        </p:nvGrpSpPr>
        <p:grpSpPr>
          <a:xfrm>
            <a:off x="6496534" y="5143501"/>
            <a:ext cx="5562771" cy="6400800"/>
            <a:chOff x="0" y="0"/>
            <a:chExt cx="6350000" cy="8657590"/>
          </a:xfrm>
        </p:grpSpPr>
        <p:sp>
          <p:nvSpPr>
            <p:cNvPr id="16" name="Freeform 16"/>
            <p:cNvSpPr/>
            <p:nvPr/>
          </p:nvSpPr>
          <p:spPr>
            <a:xfrm>
              <a:off x="0" y="0"/>
              <a:ext cx="6350000" cy="6350000"/>
            </a:xfrm>
            <a:custGeom>
              <a:avLst/>
              <a:gdLst/>
              <a:ahLst/>
              <a:cxnLst/>
              <a:rect l="l" t="t" r="r" b="b"/>
              <a:pathLst>
                <a:path w="6350000" h="6350000">
                  <a:moveTo>
                    <a:pt x="3175000" y="0"/>
                  </a:moveTo>
                  <a:cubicBezTo>
                    <a:pt x="1421130" y="0"/>
                    <a:pt x="0" y="1421130"/>
                    <a:pt x="0" y="3175000"/>
                  </a:cubicBezTo>
                  <a:cubicBezTo>
                    <a:pt x="0" y="4928870"/>
                    <a:pt x="1421130" y="6350000"/>
                    <a:pt x="3175000" y="6350000"/>
                  </a:cubicBezTo>
                  <a:cubicBezTo>
                    <a:pt x="4928870" y="6350000"/>
                    <a:pt x="6350000" y="4928870"/>
                    <a:pt x="6350000" y="3175000"/>
                  </a:cubicBezTo>
                  <a:cubicBezTo>
                    <a:pt x="6350000" y="1421130"/>
                    <a:pt x="4928870" y="0"/>
                    <a:pt x="3175000" y="0"/>
                  </a:cubicBezTo>
                  <a:close/>
                </a:path>
              </a:pathLst>
            </a:custGeom>
            <a:blipFill>
              <a:blip r:embed="rId8"/>
              <a:stretch>
                <a:fillRect l="-25018" r="-25018"/>
              </a:stretch>
            </a:blipFill>
          </p:spPr>
        </p:sp>
        <p:sp>
          <p:nvSpPr>
            <p:cNvPr id="17" name="Freeform 17"/>
            <p:cNvSpPr/>
            <p:nvPr/>
          </p:nvSpPr>
          <p:spPr>
            <a:xfrm>
              <a:off x="106680" y="7758430"/>
              <a:ext cx="6135370" cy="91440"/>
            </a:xfrm>
            <a:custGeom>
              <a:avLst/>
              <a:gdLst/>
              <a:ahLst/>
              <a:cxnLst/>
              <a:rect l="l" t="t" r="r" b="b"/>
              <a:pathLst>
                <a:path w="6135370" h="91440">
                  <a:moveTo>
                    <a:pt x="44450" y="91440"/>
                  </a:moveTo>
                  <a:cubicBezTo>
                    <a:pt x="33020" y="91440"/>
                    <a:pt x="21590" y="86359"/>
                    <a:pt x="12700" y="78740"/>
                  </a:cubicBezTo>
                  <a:cubicBezTo>
                    <a:pt x="3810" y="71120"/>
                    <a:pt x="0" y="59690"/>
                    <a:pt x="0" y="46990"/>
                  </a:cubicBezTo>
                  <a:cubicBezTo>
                    <a:pt x="0" y="35559"/>
                    <a:pt x="5080" y="24130"/>
                    <a:pt x="12700" y="16509"/>
                  </a:cubicBezTo>
                  <a:cubicBezTo>
                    <a:pt x="29210" y="0"/>
                    <a:pt x="58420" y="0"/>
                    <a:pt x="74930" y="16509"/>
                  </a:cubicBezTo>
                  <a:cubicBezTo>
                    <a:pt x="82550" y="24129"/>
                    <a:pt x="87630" y="35559"/>
                    <a:pt x="87630" y="46990"/>
                  </a:cubicBezTo>
                  <a:cubicBezTo>
                    <a:pt x="87630" y="58420"/>
                    <a:pt x="82550" y="69850"/>
                    <a:pt x="74930" y="78740"/>
                  </a:cubicBezTo>
                  <a:cubicBezTo>
                    <a:pt x="67310" y="86359"/>
                    <a:pt x="55880" y="91440"/>
                    <a:pt x="44450" y="91440"/>
                  </a:cubicBezTo>
                  <a:close/>
                  <a:moveTo>
                    <a:pt x="5869940" y="46990"/>
                  </a:moveTo>
                  <a:cubicBezTo>
                    <a:pt x="5869940" y="22859"/>
                    <a:pt x="5890260" y="2540"/>
                    <a:pt x="5914390" y="2540"/>
                  </a:cubicBezTo>
                  <a:cubicBezTo>
                    <a:pt x="5938520" y="2540"/>
                    <a:pt x="5958840" y="22859"/>
                    <a:pt x="5958840" y="46990"/>
                  </a:cubicBezTo>
                  <a:cubicBezTo>
                    <a:pt x="5958840" y="71120"/>
                    <a:pt x="5938520" y="91440"/>
                    <a:pt x="5914390" y="91440"/>
                  </a:cubicBezTo>
                  <a:cubicBezTo>
                    <a:pt x="5890260" y="91440"/>
                    <a:pt x="5869940" y="71120"/>
                    <a:pt x="5869940" y="46990"/>
                  </a:cubicBezTo>
                  <a:close/>
                  <a:moveTo>
                    <a:pt x="5693410" y="46990"/>
                  </a:moveTo>
                  <a:cubicBezTo>
                    <a:pt x="5693410" y="22859"/>
                    <a:pt x="5712460" y="2540"/>
                    <a:pt x="5736590" y="2540"/>
                  </a:cubicBezTo>
                  <a:cubicBezTo>
                    <a:pt x="5761990" y="2540"/>
                    <a:pt x="5781040" y="22859"/>
                    <a:pt x="5781040" y="46990"/>
                  </a:cubicBezTo>
                  <a:cubicBezTo>
                    <a:pt x="5781040" y="71120"/>
                    <a:pt x="5761990" y="91440"/>
                    <a:pt x="5736590" y="91440"/>
                  </a:cubicBezTo>
                  <a:cubicBezTo>
                    <a:pt x="5712460" y="91440"/>
                    <a:pt x="5693410" y="71120"/>
                    <a:pt x="5693410" y="46990"/>
                  </a:cubicBezTo>
                  <a:close/>
                  <a:moveTo>
                    <a:pt x="5514340" y="46990"/>
                  </a:moveTo>
                  <a:cubicBezTo>
                    <a:pt x="5514340" y="22859"/>
                    <a:pt x="5534660" y="2540"/>
                    <a:pt x="5558790" y="2540"/>
                  </a:cubicBezTo>
                  <a:cubicBezTo>
                    <a:pt x="5582920" y="2540"/>
                    <a:pt x="5601970" y="22859"/>
                    <a:pt x="5601970" y="46990"/>
                  </a:cubicBezTo>
                  <a:cubicBezTo>
                    <a:pt x="5601970" y="71120"/>
                    <a:pt x="5582920" y="91440"/>
                    <a:pt x="5558790" y="91440"/>
                  </a:cubicBezTo>
                  <a:cubicBezTo>
                    <a:pt x="5534660" y="91440"/>
                    <a:pt x="5514340" y="71120"/>
                    <a:pt x="5514340" y="46990"/>
                  </a:cubicBezTo>
                  <a:close/>
                  <a:moveTo>
                    <a:pt x="5336540" y="46990"/>
                  </a:moveTo>
                  <a:cubicBezTo>
                    <a:pt x="5336540" y="22859"/>
                    <a:pt x="5356860" y="2540"/>
                    <a:pt x="5380990" y="2540"/>
                  </a:cubicBezTo>
                  <a:cubicBezTo>
                    <a:pt x="5405120" y="2540"/>
                    <a:pt x="5425440" y="22859"/>
                    <a:pt x="5425440" y="46990"/>
                  </a:cubicBezTo>
                  <a:cubicBezTo>
                    <a:pt x="5425440" y="71120"/>
                    <a:pt x="5405120" y="91440"/>
                    <a:pt x="5380990" y="91440"/>
                  </a:cubicBezTo>
                  <a:cubicBezTo>
                    <a:pt x="5356860" y="91440"/>
                    <a:pt x="5336540" y="71120"/>
                    <a:pt x="5336540" y="46990"/>
                  </a:cubicBezTo>
                  <a:close/>
                  <a:moveTo>
                    <a:pt x="5158740" y="46990"/>
                  </a:moveTo>
                  <a:cubicBezTo>
                    <a:pt x="5158740" y="22859"/>
                    <a:pt x="5179060" y="2540"/>
                    <a:pt x="5203190" y="2540"/>
                  </a:cubicBezTo>
                  <a:cubicBezTo>
                    <a:pt x="5227320" y="2540"/>
                    <a:pt x="5247640" y="22859"/>
                    <a:pt x="5247640" y="46990"/>
                  </a:cubicBezTo>
                  <a:cubicBezTo>
                    <a:pt x="5247640" y="71120"/>
                    <a:pt x="5227320" y="91440"/>
                    <a:pt x="5203190" y="91440"/>
                  </a:cubicBezTo>
                  <a:cubicBezTo>
                    <a:pt x="5179060" y="91440"/>
                    <a:pt x="5158740" y="71120"/>
                    <a:pt x="5158740" y="46990"/>
                  </a:cubicBezTo>
                  <a:close/>
                  <a:moveTo>
                    <a:pt x="4980940" y="46990"/>
                  </a:moveTo>
                  <a:cubicBezTo>
                    <a:pt x="4980940" y="22859"/>
                    <a:pt x="5001260" y="2540"/>
                    <a:pt x="5025390" y="2540"/>
                  </a:cubicBezTo>
                  <a:cubicBezTo>
                    <a:pt x="5049520" y="2540"/>
                    <a:pt x="5069840" y="22859"/>
                    <a:pt x="5069840" y="46990"/>
                  </a:cubicBezTo>
                  <a:cubicBezTo>
                    <a:pt x="5069840" y="71120"/>
                    <a:pt x="5049520" y="91440"/>
                    <a:pt x="5025390" y="91440"/>
                  </a:cubicBezTo>
                  <a:cubicBezTo>
                    <a:pt x="5001260" y="91440"/>
                    <a:pt x="4980940" y="71120"/>
                    <a:pt x="4980940" y="46990"/>
                  </a:cubicBezTo>
                  <a:close/>
                  <a:moveTo>
                    <a:pt x="4803140" y="46990"/>
                  </a:moveTo>
                  <a:cubicBezTo>
                    <a:pt x="4803140" y="22859"/>
                    <a:pt x="4822190" y="2540"/>
                    <a:pt x="4847590" y="2540"/>
                  </a:cubicBezTo>
                  <a:cubicBezTo>
                    <a:pt x="4871720" y="2540"/>
                    <a:pt x="4890770" y="22859"/>
                    <a:pt x="4890770" y="46990"/>
                  </a:cubicBezTo>
                  <a:cubicBezTo>
                    <a:pt x="4890770" y="71120"/>
                    <a:pt x="4871720" y="91440"/>
                    <a:pt x="4847590" y="91440"/>
                  </a:cubicBezTo>
                  <a:cubicBezTo>
                    <a:pt x="4822190" y="91440"/>
                    <a:pt x="4803140" y="71120"/>
                    <a:pt x="4803140" y="46990"/>
                  </a:cubicBezTo>
                  <a:close/>
                  <a:moveTo>
                    <a:pt x="4625340" y="46990"/>
                  </a:moveTo>
                  <a:cubicBezTo>
                    <a:pt x="4625340" y="22859"/>
                    <a:pt x="4645660" y="2540"/>
                    <a:pt x="4669790" y="2540"/>
                  </a:cubicBezTo>
                  <a:cubicBezTo>
                    <a:pt x="4693920" y="2540"/>
                    <a:pt x="4714240" y="22859"/>
                    <a:pt x="4714240" y="46990"/>
                  </a:cubicBezTo>
                  <a:cubicBezTo>
                    <a:pt x="4714240" y="71120"/>
                    <a:pt x="4693920" y="91440"/>
                    <a:pt x="4669790" y="91440"/>
                  </a:cubicBezTo>
                  <a:cubicBezTo>
                    <a:pt x="4645660" y="91440"/>
                    <a:pt x="4625340" y="71120"/>
                    <a:pt x="4625340" y="46990"/>
                  </a:cubicBezTo>
                  <a:close/>
                  <a:moveTo>
                    <a:pt x="4447540" y="46990"/>
                  </a:moveTo>
                  <a:cubicBezTo>
                    <a:pt x="4447540" y="22859"/>
                    <a:pt x="4467860" y="2540"/>
                    <a:pt x="4491990" y="2540"/>
                  </a:cubicBezTo>
                  <a:cubicBezTo>
                    <a:pt x="4516120" y="2540"/>
                    <a:pt x="4536440" y="22859"/>
                    <a:pt x="4536440" y="46990"/>
                  </a:cubicBezTo>
                  <a:cubicBezTo>
                    <a:pt x="4536440" y="71120"/>
                    <a:pt x="4516120" y="91440"/>
                    <a:pt x="4491990" y="91440"/>
                  </a:cubicBezTo>
                  <a:cubicBezTo>
                    <a:pt x="4466590" y="91440"/>
                    <a:pt x="4447540" y="71120"/>
                    <a:pt x="4447540" y="46990"/>
                  </a:cubicBezTo>
                  <a:close/>
                  <a:moveTo>
                    <a:pt x="4269740" y="46990"/>
                  </a:moveTo>
                  <a:cubicBezTo>
                    <a:pt x="4269740" y="22859"/>
                    <a:pt x="4290060" y="2540"/>
                    <a:pt x="4314190" y="2540"/>
                  </a:cubicBezTo>
                  <a:cubicBezTo>
                    <a:pt x="4338320" y="2540"/>
                    <a:pt x="4358640" y="22859"/>
                    <a:pt x="4358640" y="46990"/>
                  </a:cubicBezTo>
                  <a:cubicBezTo>
                    <a:pt x="4358640" y="71120"/>
                    <a:pt x="4338320" y="91440"/>
                    <a:pt x="4314190" y="91440"/>
                  </a:cubicBezTo>
                  <a:cubicBezTo>
                    <a:pt x="4288790" y="91440"/>
                    <a:pt x="4269740" y="71120"/>
                    <a:pt x="4269740" y="46990"/>
                  </a:cubicBezTo>
                  <a:close/>
                  <a:moveTo>
                    <a:pt x="4091940" y="46990"/>
                  </a:moveTo>
                  <a:cubicBezTo>
                    <a:pt x="4091940" y="22859"/>
                    <a:pt x="4110990" y="2540"/>
                    <a:pt x="4136390" y="2540"/>
                  </a:cubicBezTo>
                  <a:cubicBezTo>
                    <a:pt x="4160520" y="2540"/>
                    <a:pt x="4179570" y="22859"/>
                    <a:pt x="4179570" y="46990"/>
                  </a:cubicBezTo>
                  <a:cubicBezTo>
                    <a:pt x="4179570" y="71120"/>
                    <a:pt x="4160520" y="91440"/>
                    <a:pt x="4136390" y="91440"/>
                  </a:cubicBezTo>
                  <a:cubicBezTo>
                    <a:pt x="4110990" y="91440"/>
                    <a:pt x="4091940" y="71120"/>
                    <a:pt x="4091940" y="46990"/>
                  </a:cubicBezTo>
                  <a:close/>
                  <a:moveTo>
                    <a:pt x="3914140" y="46990"/>
                  </a:moveTo>
                  <a:cubicBezTo>
                    <a:pt x="3914140" y="22859"/>
                    <a:pt x="3934460" y="2540"/>
                    <a:pt x="3958590" y="2540"/>
                  </a:cubicBezTo>
                  <a:cubicBezTo>
                    <a:pt x="3982720" y="2540"/>
                    <a:pt x="4003040" y="22859"/>
                    <a:pt x="4003040" y="46990"/>
                  </a:cubicBezTo>
                  <a:cubicBezTo>
                    <a:pt x="4003040" y="71120"/>
                    <a:pt x="3982720" y="91440"/>
                    <a:pt x="3958590" y="91440"/>
                  </a:cubicBezTo>
                  <a:cubicBezTo>
                    <a:pt x="3933190" y="91440"/>
                    <a:pt x="3914140" y="71120"/>
                    <a:pt x="3914140" y="46990"/>
                  </a:cubicBezTo>
                  <a:close/>
                  <a:moveTo>
                    <a:pt x="3736340" y="46990"/>
                  </a:moveTo>
                  <a:cubicBezTo>
                    <a:pt x="3736340" y="22859"/>
                    <a:pt x="3756660" y="2540"/>
                    <a:pt x="3780790" y="2540"/>
                  </a:cubicBezTo>
                  <a:cubicBezTo>
                    <a:pt x="3804920" y="2540"/>
                    <a:pt x="3825240" y="22859"/>
                    <a:pt x="3825240" y="46990"/>
                  </a:cubicBezTo>
                  <a:cubicBezTo>
                    <a:pt x="3825240" y="71120"/>
                    <a:pt x="3804920" y="91440"/>
                    <a:pt x="3780790" y="91440"/>
                  </a:cubicBezTo>
                  <a:cubicBezTo>
                    <a:pt x="3755390" y="91440"/>
                    <a:pt x="3736340" y="71120"/>
                    <a:pt x="3736340" y="46990"/>
                  </a:cubicBezTo>
                  <a:close/>
                  <a:moveTo>
                    <a:pt x="3557270" y="46990"/>
                  </a:moveTo>
                  <a:cubicBezTo>
                    <a:pt x="3557270" y="22859"/>
                    <a:pt x="3577590" y="2540"/>
                    <a:pt x="3601720" y="2540"/>
                  </a:cubicBezTo>
                  <a:cubicBezTo>
                    <a:pt x="3625850" y="2540"/>
                    <a:pt x="3646170" y="22859"/>
                    <a:pt x="3646170" y="46990"/>
                  </a:cubicBezTo>
                  <a:cubicBezTo>
                    <a:pt x="3646170" y="71120"/>
                    <a:pt x="3625850" y="91440"/>
                    <a:pt x="3601720" y="91440"/>
                  </a:cubicBezTo>
                  <a:cubicBezTo>
                    <a:pt x="3577590" y="91440"/>
                    <a:pt x="3557270" y="71120"/>
                    <a:pt x="3557270" y="46990"/>
                  </a:cubicBezTo>
                  <a:close/>
                  <a:moveTo>
                    <a:pt x="3380740" y="46990"/>
                  </a:moveTo>
                  <a:cubicBezTo>
                    <a:pt x="3380740" y="22859"/>
                    <a:pt x="3399790" y="2540"/>
                    <a:pt x="3425190" y="2540"/>
                  </a:cubicBezTo>
                  <a:cubicBezTo>
                    <a:pt x="3449320" y="2540"/>
                    <a:pt x="3468370" y="22859"/>
                    <a:pt x="3468370" y="46990"/>
                  </a:cubicBezTo>
                  <a:cubicBezTo>
                    <a:pt x="3468370" y="71120"/>
                    <a:pt x="3449320" y="91440"/>
                    <a:pt x="3425190" y="91440"/>
                  </a:cubicBezTo>
                  <a:cubicBezTo>
                    <a:pt x="3399790" y="91440"/>
                    <a:pt x="3380740" y="71120"/>
                    <a:pt x="3380740" y="46990"/>
                  </a:cubicBezTo>
                  <a:close/>
                  <a:moveTo>
                    <a:pt x="3201670" y="46990"/>
                  </a:moveTo>
                  <a:cubicBezTo>
                    <a:pt x="3201670" y="22859"/>
                    <a:pt x="3220720" y="2540"/>
                    <a:pt x="3246120" y="2540"/>
                  </a:cubicBezTo>
                  <a:cubicBezTo>
                    <a:pt x="3270250" y="2540"/>
                    <a:pt x="3289300" y="22859"/>
                    <a:pt x="3289300" y="46990"/>
                  </a:cubicBezTo>
                  <a:cubicBezTo>
                    <a:pt x="3289300" y="71120"/>
                    <a:pt x="3270250" y="91440"/>
                    <a:pt x="3246120" y="91440"/>
                  </a:cubicBezTo>
                  <a:cubicBezTo>
                    <a:pt x="3221990" y="91440"/>
                    <a:pt x="3201670" y="71120"/>
                    <a:pt x="3201670" y="46990"/>
                  </a:cubicBezTo>
                  <a:close/>
                  <a:moveTo>
                    <a:pt x="3023870" y="46990"/>
                  </a:moveTo>
                  <a:cubicBezTo>
                    <a:pt x="3023870" y="22859"/>
                    <a:pt x="3044190" y="2540"/>
                    <a:pt x="3068320" y="2540"/>
                  </a:cubicBezTo>
                  <a:cubicBezTo>
                    <a:pt x="3092450" y="2540"/>
                    <a:pt x="3112770" y="22859"/>
                    <a:pt x="3112770" y="46990"/>
                  </a:cubicBezTo>
                  <a:cubicBezTo>
                    <a:pt x="3112770" y="71120"/>
                    <a:pt x="3092450" y="91440"/>
                    <a:pt x="3068320" y="91440"/>
                  </a:cubicBezTo>
                  <a:cubicBezTo>
                    <a:pt x="3044190" y="91440"/>
                    <a:pt x="3023870" y="71120"/>
                    <a:pt x="3023870" y="46990"/>
                  </a:cubicBezTo>
                  <a:close/>
                  <a:moveTo>
                    <a:pt x="2846070" y="46990"/>
                  </a:moveTo>
                  <a:cubicBezTo>
                    <a:pt x="2846070" y="22859"/>
                    <a:pt x="2866390" y="2540"/>
                    <a:pt x="2890520" y="2540"/>
                  </a:cubicBezTo>
                  <a:cubicBezTo>
                    <a:pt x="2914650" y="2540"/>
                    <a:pt x="2934970" y="22859"/>
                    <a:pt x="2934970" y="46990"/>
                  </a:cubicBezTo>
                  <a:cubicBezTo>
                    <a:pt x="2934970" y="71120"/>
                    <a:pt x="2914650" y="91440"/>
                    <a:pt x="2890520" y="91440"/>
                  </a:cubicBezTo>
                  <a:cubicBezTo>
                    <a:pt x="2866390" y="91440"/>
                    <a:pt x="2846070" y="71120"/>
                    <a:pt x="2846070" y="46990"/>
                  </a:cubicBezTo>
                  <a:close/>
                  <a:moveTo>
                    <a:pt x="2668270" y="46990"/>
                  </a:moveTo>
                  <a:cubicBezTo>
                    <a:pt x="2668270" y="22859"/>
                    <a:pt x="2687320" y="2540"/>
                    <a:pt x="2711450" y="2540"/>
                  </a:cubicBezTo>
                  <a:cubicBezTo>
                    <a:pt x="2735580" y="2540"/>
                    <a:pt x="2755900" y="22859"/>
                    <a:pt x="2755900" y="46990"/>
                  </a:cubicBezTo>
                  <a:cubicBezTo>
                    <a:pt x="2755900" y="71120"/>
                    <a:pt x="2735580" y="91440"/>
                    <a:pt x="2711450" y="91440"/>
                  </a:cubicBezTo>
                  <a:cubicBezTo>
                    <a:pt x="2688590" y="91440"/>
                    <a:pt x="2668270" y="71120"/>
                    <a:pt x="2668270" y="46990"/>
                  </a:cubicBezTo>
                  <a:close/>
                  <a:moveTo>
                    <a:pt x="2490470" y="46990"/>
                  </a:moveTo>
                  <a:cubicBezTo>
                    <a:pt x="2490470" y="22859"/>
                    <a:pt x="2509520" y="2540"/>
                    <a:pt x="2533650" y="2540"/>
                  </a:cubicBezTo>
                  <a:cubicBezTo>
                    <a:pt x="2559050" y="2540"/>
                    <a:pt x="2578100" y="22859"/>
                    <a:pt x="2578100" y="46990"/>
                  </a:cubicBezTo>
                  <a:cubicBezTo>
                    <a:pt x="2578100" y="71120"/>
                    <a:pt x="2559050" y="91440"/>
                    <a:pt x="2533650" y="91440"/>
                  </a:cubicBezTo>
                  <a:cubicBezTo>
                    <a:pt x="2509520" y="91440"/>
                    <a:pt x="2490470" y="71120"/>
                    <a:pt x="2490470" y="46990"/>
                  </a:cubicBezTo>
                  <a:close/>
                  <a:moveTo>
                    <a:pt x="2312670" y="46990"/>
                  </a:moveTo>
                  <a:cubicBezTo>
                    <a:pt x="2312670" y="22859"/>
                    <a:pt x="2332990" y="2540"/>
                    <a:pt x="2357120" y="2540"/>
                  </a:cubicBezTo>
                  <a:cubicBezTo>
                    <a:pt x="2381250" y="2540"/>
                    <a:pt x="2401570" y="22859"/>
                    <a:pt x="2401570" y="46990"/>
                  </a:cubicBezTo>
                  <a:cubicBezTo>
                    <a:pt x="2401570" y="71120"/>
                    <a:pt x="2381250" y="91440"/>
                    <a:pt x="2357120" y="91440"/>
                  </a:cubicBezTo>
                  <a:cubicBezTo>
                    <a:pt x="2332990" y="91440"/>
                    <a:pt x="2312670" y="71120"/>
                    <a:pt x="2312670" y="46990"/>
                  </a:cubicBezTo>
                  <a:close/>
                  <a:moveTo>
                    <a:pt x="2134870" y="46990"/>
                  </a:moveTo>
                  <a:cubicBezTo>
                    <a:pt x="2134870" y="22859"/>
                    <a:pt x="2155190" y="2540"/>
                    <a:pt x="2179320" y="2540"/>
                  </a:cubicBezTo>
                  <a:cubicBezTo>
                    <a:pt x="2203450" y="2540"/>
                    <a:pt x="2223770" y="22859"/>
                    <a:pt x="2223770" y="46990"/>
                  </a:cubicBezTo>
                  <a:cubicBezTo>
                    <a:pt x="2223770" y="71120"/>
                    <a:pt x="2203450" y="91440"/>
                    <a:pt x="2179320" y="91440"/>
                  </a:cubicBezTo>
                  <a:cubicBezTo>
                    <a:pt x="2153920" y="91440"/>
                    <a:pt x="2134870" y="71120"/>
                    <a:pt x="2134870" y="46990"/>
                  </a:cubicBezTo>
                  <a:close/>
                  <a:moveTo>
                    <a:pt x="1957070" y="46990"/>
                  </a:moveTo>
                  <a:cubicBezTo>
                    <a:pt x="1957070" y="22859"/>
                    <a:pt x="1977390" y="2540"/>
                    <a:pt x="2001520" y="2540"/>
                  </a:cubicBezTo>
                  <a:cubicBezTo>
                    <a:pt x="2025650" y="2540"/>
                    <a:pt x="2045970" y="22859"/>
                    <a:pt x="2045970" y="46990"/>
                  </a:cubicBezTo>
                  <a:cubicBezTo>
                    <a:pt x="2045970" y="71120"/>
                    <a:pt x="2025650" y="91440"/>
                    <a:pt x="2001520" y="91440"/>
                  </a:cubicBezTo>
                  <a:cubicBezTo>
                    <a:pt x="1976120" y="91440"/>
                    <a:pt x="1957070" y="71120"/>
                    <a:pt x="1957070" y="46990"/>
                  </a:cubicBezTo>
                  <a:close/>
                  <a:moveTo>
                    <a:pt x="1779270" y="46990"/>
                  </a:moveTo>
                  <a:cubicBezTo>
                    <a:pt x="1779270" y="22859"/>
                    <a:pt x="1798320" y="2540"/>
                    <a:pt x="1822450" y="2540"/>
                  </a:cubicBezTo>
                  <a:cubicBezTo>
                    <a:pt x="1846580" y="2540"/>
                    <a:pt x="1866900" y="22859"/>
                    <a:pt x="1866900" y="46990"/>
                  </a:cubicBezTo>
                  <a:cubicBezTo>
                    <a:pt x="1866900" y="71120"/>
                    <a:pt x="1846580" y="91440"/>
                    <a:pt x="1822450" y="91440"/>
                  </a:cubicBezTo>
                  <a:cubicBezTo>
                    <a:pt x="1798320" y="91440"/>
                    <a:pt x="1779270" y="71120"/>
                    <a:pt x="1779270" y="46990"/>
                  </a:cubicBezTo>
                  <a:close/>
                  <a:moveTo>
                    <a:pt x="1601470" y="46990"/>
                  </a:moveTo>
                  <a:cubicBezTo>
                    <a:pt x="1601470" y="22859"/>
                    <a:pt x="1621790" y="2540"/>
                    <a:pt x="1645920" y="2540"/>
                  </a:cubicBezTo>
                  <a:cubicBezTo>
                    <a:pt x="1670050" y="2540"/>
                    <a:pt x="1690370" y="22859"/>
                    <a:pt x="1690370" y="46990"/>
                  </a:cubicBezTo>
                  <a:cubicBezTo>
                    <a:pt x="1690370" y="71120"/>
                    <a:pt x="1670050" y="91440"/>
                    <a:pt x="1645920" y="91440"/>
                  </a:cubicBezTo>
                  <a:cubicBezTo>
                    <a:pt x="1620520" y="91440"/>
                    <a:pt x="1601470" y="71120"/>
                    <a:pt x="1601470" y="46990"/>
                  </a:cubicBezTo>
                  <a:close/>
                  <a:moveTo>
                    <a:pt x="1422400" y="46990"/>
                  </a:moveTo>
                  <a:cubicBezTo>
                    <a:pt x="1422400" y="22859"/>
                    <a:pt x="1442720" y="2540"/>
                    <a:pt x="1466850" y="2540"/>
                  </a:cubicBezTo>
                  <a:cubicBezTo>
                    <a:pt x="1490980" y="2540"/>
                    <a:pt x="1511300" y="22859"/>
                    <a:pt x="1511300" y="46990"/>
                  </a:cubicBezTo>
                  <a:cubicBezTo>
                    <a:pt x="1511300" y="71120"/>
                    <a:pt x="1490980" y="91440"/>
                    <a:pt x="1466850" y="91440"/>
                  </a:cubicBezTo>
                  <a:cubicBezTo>
                    <a:pt x="1442720" y="91440"/>
                    <a:pt x="1422400" y="71120"/>
                    <a:pt x="1422400" y="46990"/>
                  </a:cubicBezTo>
                  <a:close/>
                  <a:moveTo>
                    <a:pt x="1244600" y="46990"/>
                  </a:moveTo>
                  <a:cubicBezTo>
                    <a:pt x="1244600" y="22859"/>
                    <a:pt x="1264920" y="2540"/>
                    <a:pt x="1289050" y="2540"/>
                  </a:cubicBezTo>
                  <a:cubicBezTo>
                    <a:pt x="1313180" y="2540"/>
                    <a:pt x="1333500" y="22859"/>
                    <a:pt x="1333500" y="46990"/>
                  </a:cubicBezTo>
                  <a:cubicBezTo>
                    <a:pt x="1333500" y="71120"/>
                    <a:pt x="1313180" y="91440"/>
                    <a:pt x="1289050" y="91440"/>
                  </a:cubicBezTo>
                  <a:cubicBezTo>
                    <a:pt x="1264920" y="91440"/>
                    <a:pt x="1244600" y="71120"/>
                    <a:pt x="1244600" y="46990"/>
                  </a:cubicBezTo>
                  <a:close/>
                  <a:moveTo>
                    <a:pt x="1066800" y="46990"/>
                  </a:moveTo>
                  <a:cubicBezTo>
                    <a:pt x="1066800" y="22859"/>
                    <a:pt x="1087120" y="2540"/>
                    <a:pt x="1111250" y="2540"/>
                  </a:cubicBezTo>
                  <a:cubicBezTo>
                    <a:pt x="1135380" y="2540"/>
                    <a:pt x="1155700" y="22859"/>
                    <a:pt x="1155700" y="46990"/>
                  </a:cubicBezTo>
                  <a:cubicBezTo>
                    <a:pt x="1155700" y="71120"/>
                    <a:pt x="1135380" y="91440"/>
                    <a:pt x="1111250" y="91440"/>
                  </a:cubicBezTo>
                  <a:cubicBezTo>
                    <a:pt x="1087120" y="91440"/>
                    <a:pt x="1066800" y="71120"/>
                    <a:pt x="1066800" y="46990"/>
                  </a:cubicBezTo>
                  <a:close/>
                  <a:moveTo>
                    <a:pt x="889000" y="46990"/>
                  </a:moveTo>
                  <a:cubicBezTo>
                    <a:pt x="889000" y="22859"/>
                    <a:pt x="908050" y="2540"/>
                    <a:pt x="933450" y="2540"/>
                  </a:cubicBezTo>
                  <a:cubicBezTo>
                    <a:pt x="957580" y="2540"/>
                    <a:pt x="977900" y="22859"/>
                    <a:pt x="977900" y="46990"/>
                  </a:cubicBezTo>
                  <a:cubicBezTo>
                    <a:pt x="977900" y="71120"/>
                    <a:pt x="957580" y="91440"/>
                    <a:pt x="933450" y="91440"/>
                  </a:cubicBezTo>
                  <a:cubicBezTo>
                    <a:pt x="909320" y="91440"/>
                    <a:pt x="889000" y="71120"/>
                    <a:pt x="889000" y="46990"/>
                  </a:cubicBezTo>
                  <a:close/>
                  <a:moveTo>
                    <a:pt x="711200" y="46990"/>
                  </a:moveTo>
                  <a:cubicBezTo>
                    <a:pt x="711200" y="22859"/>
                    <a:pt x="731520" y="2540"/>
                    <a:pt x="755650" y="2540"/>
                  </a:cubicBezTo>
                  <a:cubicBezTo>
                    <a:pt x="779780" y="2540"/>
                    <a:pt x="800100" y="22859"/>
                    <a:pt x="800100" y="46990"/>
                  </a:cubicBezTo>
                  <a:cubicBezTo>
                    <a:pt x="800100" y="71120"/>
                    <a:pt x="779780" y="91440"/>
                    <a:pt x="755650" y="91440"/>
                  </a:cubicBezTo>
                  <a:cubicBezTo>
                    <a:pt x="731520" y="91440"/>
                    <a:pt x="711200" y="71120"/>
                    <a:pt x="711200" y="46990"/>
                  </a:cubicBezTo>
                  <a:close/>
                  <a:moveTo>
                    <a:pt x="533400" y="46990"/>
                  </a:moveTo>
                  <a:cubicBezTo>
                    <a:pt x="533400" y="22859"/>
                    <a:pt x="553720" y="2540"/>
                    <a:pt x="577850" y="2540"/>
                  </a:cubicBezTo>
                  <a:cubicBezTo>
                    <a:pt x="601980" y="2540"/>
                    <a:pt x="622300" y="22859"/>
                    <a:pt x="622300" y="46990"/>
                  </a:cubicBezTo>
                  <a:cubicBezTo>
                    <a:pt x="622300" y="71120"/>
                    <a:pt x="601980" y="91440"/>
                    <a:pt x="577850" y="91440"/>
                  </a:cubicBezTo>
                  <a:cubicBezTo>
                    <a:pt x="553720" y="91440"/>
                    <a:pt x="533400" y="71120"/>
                    <a:pt x="533400" y="46990"/>
                  </a:cubicBezTo>
                  <a:close/>
                  <a:moveTo>
                    <a:pt x="355600" y="46990"/>
                  </a:moveTo>
                  <a:cubicBezTo>
                    <a:pt x="355600" y="22859"/>
                    <a:pt x="375920" y="2540"/>
                    <a:pt x="400050" y="2540"/>
                  </a:cubicBezTo>
                  <a:cubicBezTo>
                    <a:pt x="424180" y="2540"/>
                    <a:pt x="444500" y="22859"/>
                    <a:pt x="444500" y="46990"/>
                  </a:cubicBezTo>
                  <a:cubicBezTo>
                    <a:pt x="444500" y="71120"/>
                    <a:pt x="424180" y="91440"/>
                    <a:pt x="400050" y="91440"/>
                  </a:cubicBezTo>
                  <a:cubicBezTo>
                    <a:pt x="374650" y="91440"/>
                    <a:pt x="355600" y="71120"/>
                    <a:pt x="355600" y="46990"/>
                  </a:cubicBezTo>
                  <a:close/>
                  <a:moveTo>
                    <a:pt x="177800" y="46990"/>
                  </a:moveTo>
                  <a:cubicBezTo>
                    <a:pt x="177800" y="22859"/>
                    <a:pt x="196850" y="2540"/>
                    <a:pt x="222250" y="2540"/>
                  </a:cubicBezTo>
                  <a:cubicBezTo>
                    <a:pt x="246380" y="2540"/>
                    <a:pt x="265430" y="22859"/>
                    <a:pt x="265430" y="46990"/>
                  </a:cubicBezTo>
                  <a:cubicBezTo>
                    <a:pt x="265430" y="71120"/>
                    <a:pt x="246380" y="91440"/>
                    <a:pt x="222250" y="91440"/>
                  </a:cubicBezTo>
                  <a:cubicBezTo>
                    <a:pt x="196850" y="91440"/>
                    <a:pt x="177800" y="71120"/>
                    <a:pt x="177800" y="46990"/>
                  </a:cubicBezTo>
                  <a:close/>
                  <a:moveTo>
                    <a:pt x="6092190" y="91440"/>
                  </a:moveTo>
                  <a:cubicBezTo>
                    <a:pt x="6080760" y="91440"/>
                    <a:pt x="6069330" y="86359"/>
                    <a:pt x="6060440" y="78740"/>
                  </a:cubicBezTo>
                  <a:cubicBezTo>
                    <a:pt x="6052820" y="71120"/>
                    <a:pt x="6047740" y="59690"/>
                    <a:pt x="6047740" y="46990"/>
                  </a:cubicBezTo>
                  <a:cubicBezTo>
                    <a:pt x="6047740" y="35559"/>
                    <a:pt x="6052820" y="24130"/>
                    <a:pt x="6060440" y="16509"/>
                  </a:cubicBezTo>
                  <a:cubicBezTo>
                    <a:pt x="6076950" y="0"/>
                    <a:pt x="6106160" y="0"/>
                    <a:pt x="6122670" y="16509"/>
                  </a:cubicBezTo>
                  <a:cubicBezTo>
                    <a:pt x="6130290" y="24129"/>
                    <a:pt x="6135370" y="35559"/>
                    <a:pt x="6135370" y="46990"/>
                  </a:cubicBezTo>
                  <a:cubicBezTo>
                    <a:pt x="6135370" y="58420"/>
                    <a:pt x="6130290" y="69850"/>
                    <a:pt x="6122670" y="78740"/>
                  </a:cubicBezTo>
                  <a:cubicBezTo>
                    <a:pt x="6115050" y="86359"/>
                    <a:pt x="6104890" y="91440"/>
                    <a:pt x="6092190" y="91440"/>
                  </a:cubicBezTo>
                  <a:close/>
                </a:path>
              </a:pathLst>
            </a:custGeom>
            <a:solidFill>
              <a:srgbClr val="457D58"/>
            </a:solidFill>
          </p:spPr>
        </p:sp>
      </p:grpSp>
      <p:sp>
        <p:nvSpPr>
          <p:cNvPr id="18" name="TextBox 18"/>
          <p:cNvSpPr txBox="1"/>
          <p:nvPr/>
        </p:nvSpPr>
        <p:spPr>
          <a:xfrm>
            <a:off x="12095810" y="2400300"/>
            <a:ext cx="2305990" cy="1616981"/>
          </a:xfrm>
          <a:prstGeom prst="rect">
            <a:avLst/>
          </a:prstGeom>
        </p:spPr>
        <p:txBody>
          <a:bodyPr wrap="square" lIns="0" tIns="0" rIns="0" bIns="0" rtlCol="0" anchor="t">
            <a:spAutoFit/>
          </a:bodyPr>
          <a:lstStyle/>
          <a:p>
            <a:pPr algn="ctr">
              <a:lnSpc>
                <a:spcPts val="3219"/>
              </a:lnSpc>
              <a:spcBef>
                <a:spcPct val="0"/>
              </a:spcBef>
            </a:pPr>
            <a:r>
              <a:rPr lang="en-US" sz="2400" dirty="0">
                <a:solidFill>
                  <a:srgbClr val="100F0D"/>
                </a:solidFill>
                <a:latin typeface="IBM Plex Sans Bold"/>
              </a:rPr>
              <a:t>What information is already available? </a:t>
            </a:r>
          </a:p>
        </p:txBody>
      </p:sp>
      <p:sp>
        <p:nvSpPr>
          <p:cNvPr id="19" name="TextBox 19"/>
          <p:cNvSpPr txBox="1"/>
          <p:nvPr/>
        </p:nvSpPr>
        <p:spPr>
          <a:xfrm>
            <a:off x="14020800" y="5036904"/>
            <a:ext cx="3681810" cy="792396"/>
          </a:xfrm>
          <a:prstGeom prst="rect">
            <a:avLst/>
          </a:prstGeom>
        </p:spPr>
        <p:txBody>
          <a:bodyPr wrap="square" lIns="0" tIns="0" rIns="0" bIns="0" rtlCol="0" anchor="t">
            <a:spAutoFit/>
          </a:bodyPr>
          <a:lstStyle/>
          <a:p>
            <a:pPr algn="ctr">
              <a:lnSpc>
                <a:spcPts val="3193"/>
              </a:lnSpc>
              <a:spcBef>
                <a:spcPct val="0"/>
              </a:spcBef>
            </a:pPr>
            <a:r>
              <a:rPr lang="en-US" sz="2400" dirty="0">
                <a:solidFill>
                  <a:srgbClr val="100F0D"/>
                </a:solidFill>
                <a:latin typeface="IBM Plex Sans Bold"/>
              </a:rPr>
              <a:t>What are the expected sources of information? </a:t>
            </a:r>
          </a:p>
        </p:txBody>
      </p:sp>
      <p:sp>
        <p:nvSpPr>
          <p:cNvPr id="21" name="TextBox 20">
            <a:extLst>
              <a:ext uri="{FF2B5EF4-FFF2-40B4-BE49-F238E27FC236}">
                <a16:creationId xmlns:a16="http://schemas.microsoft.com/office/drawing/2014/main" id="{043A31E5-0154-4881-564A-54B5179261E2}"/>
              </a:ext>
            </a:extLst>
          </p:cNvPr>
          <p:cNvSpPr txBox="1"/>
          <p:nvPr/>
        </p:nvSpPr>
        <p:spPr>
          <a:xfrm>
            <a:off x="14148990" y="6034086"/>
            <a:ext cx="3553620" cy="2123658"/>
          </a:xfrm>
          <a:prstGeom prst="rect">
            <a:avLst/>
          </a:prstGeom>
          <a:noFill/>
        </p:spPr>
        <p:txBody>
          <a:bodyPr wrap="square" rtlCol="0">
            <a:spAutoFit/>
          </a:bodyPr>
          <a:lstStyle/>
          <a:p>
            <a:pPr algn="ctr"/>
            <a:r>
              <a:rPr lang="en-US" sz="2200" dirty="0">
                <a:latin typeface="IBM Plex Sans Bold" panose="020B0604020202020204" charset="0"/>
              </a:rPr>
              <a:t>These could be livestock keepers,  health institutions, government ministries, field data collectors and similar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39800" y="-30843"/>
            <a:ext cx="4648200" cy="4031343"/>
          </a:xfrm>
          <a:custGeom>
            <a:avLst/>
            <a:gdLst/>
            <a:ahLst/>
            <a:cxnLst/>
            <a:rect l="l" t="t" r="r" b="b"/>
            <a:pathLst>
              <a:path w="6545714" h="4367776">
                <a:moveTo>
                  <a:pt x="0" y="0"/>
                </a:moveTo>
                <a:lnTo>
                  <a:pt x="6545714" y="0"/>
                </a:lnTo>
                <a:lnTo>
                  <a:pt x="6545714" y="4367776"/>
                </a:lnTo>
                <a:lnTo>
                  <a:pt x="0" y="43677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19050" y="6915047"/>
            <a:ext cx="4130454" cy="3371953"/>
          </a:xfrm>
          <a:custGeom>
            <a:avLst/>
            <a:gdLst/>
            <a:ahLst/>
            <a:cxnLst/>
            <a:rect l="l" t="t" r="r" b="b"/>
            <a:pathLst>
              <a:path w="4130454" h="3371953">
                <a:moveTo>
                  <a:pt x="4130454" y="3371953"/>
                </a:moveTo>
                <a:lnTo>
                  <a:pt x="0" y="3371953"/>
                </a:lnTo>
                <a:lnTo>
                  <a:pt x="0" y="0"/>
                </a:lnTo>
                <a:lnTo>
                  <a:pt x="4130454" y="0"/>
                </a:lnTo>
                <a:lnTo>
                  <a:pt x="4130454" y="337195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H="1" flipV="1">
            <a:off x="-19050" y="7276443"/>
            <a:ext cx="3687765" cy="3010557"/>
          </a:xfrm>
          <a:custGeom>
            <a:avLst/>
            <a:gdLst/>
            <a:ahLst/>
            <a:cxnLst/>
            <a:rect l="l" t="t" r="r" b="b"/>
            <a:pathLst>
              <a:path w="3687765" h="3010557">
                <a:moveTo>
                  <a:pt x="3687765" y="3010557"/>
                </a:moveTo>
                <a:lnTo>
                  <a:pt x="0" y="3010557"/>
                </a:lnTo>
                <a:lnTo>
                  <a:pt x="0" y="0"/>
                </a:lnTo>
                <a:lnTo>
                  <a:pt x="3687765" y="0"/>
                </a:lnTo>
                <a:lnTo>
                  <a:pt x="3687765" y="3010557"/>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itle 1">
            <a:extLst>
              <a:ext uri="{FF2B5EF4-FFF2-40B4-BE49-F238E27FC236}">
                <a16:creationId xmlns:a16="http://schemas.microsoft.com/office/drawing/2014/main" id="{F66C8B83-D85F-7A99-152B-A7202ABE7B0C}"/>
              </a:ext>
            </a:extLst>
          </p:cNvPr>
          <p:cNvSpPr txBox="1">
            <a:spLocks/>
          </p:cNvSpPr>
          <p:nvPr/>
        </p:nvSpPr>
        <p:spPr>
          <a:xfrm>
            <a:off x="-457200" y="830262"/>
            <a:ext cx="15087600" cy="96043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IBM Plex Sans Bold" panose="020B0604020202020204" charset="0"/>
                <a:cs typeface="Times New Roman" panose="02020603050405020304" pitchFamily="18" charset="0"/>
              </a:rPr>
              <a:t>ACCURACY AND RELIABILITY OF RESULTS OF A SURVEY</a:t>
            </a:r>
          </a:p>
        </p:txBody>
      </p:sp>
      <p:sp>
        <p:nvSpPr>
          <p:cNvPr id="8" name="Content Placeholder 2">
            <a:extLst>
              <a:ext uri="{FF2B5EF4-FFF2-40B4-BE49-F238E27FC236}">
                <a16:creationId xmlns:a16="http://schemas.microsoft.com/office/drawing/2014/main" id="{A7B19E30-412F-584C-3C16-3FADF7B32B11}"/>
              </a:ext>
            </a:extLst>
          </p:cNvPr>
          <p:cNvSpPr txBox="1">
            <a:spLocks/>
          </p:cNvSpPr>
          <p:nvPr/>
        </p:nvSpPr>
        <p:spPr>
          <a:xfrm>
            <a:off x="1371600" y="2468562"/>
            <a:ext cx="16611600" cy="43513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indent="-571500">
              <a:buFont typeface="Arial" pitchFamily="34" charset="0"/>
              <a:buAutoNum type="romanLcParenR"/>
            </a:pPr>
            <a:r>
              <a:rPr lang="en-US" sz="4000" dirty="0">
                <a:latin typeface="IBM Plex Sans Bold" panose="020B0604020202020204" charset="0"/>
                <a:cs typeface="Times New Roman" panose="02020603050405020304" pitchFamily="18" charset="0"/>
              </a:rPr>
              <a:t>Use of combination of several methods and tools - In case of errors in some tools, other tools helps in verifying. When more than one method yields similar information, it implies the information is more accurate. </a:t>
            </a:r>
            <a:br>
              <a:rPr lang="en-US" sz="4000" dirty="0">
                <a:latin typeface="IBM Plex Sans Bold" panose="020B0604020202020204" charset="0"/>
                <a:cs typeface="Times New Roman" panose="02020603050405020304" pitchFamily="18" charset="0"/>
              </a:rPr>
            </a:br>
            <a:endParaRPr lang="en-US" sz="4000" dirty="0">
              <a:latin typeface="IBM Plex Sans Bold" panose="020B0604020202020204" charset="0"/>
              <a:cs typeface="Times New Roman" panose="02020603050405020304" pitchFamily="18" charset="0"/>
            </a:endParaRPr>
          </a:p>
          <a:p>
            <a:pPr marL="0" indent="0">
              <a:buFont typeface="Arial" pitchFamily="34" charset="0"/>
              <a:buNone/>
            </a:pPr>
            <a:r>
              <a:rPr lang="en-US" sz="4000" dirty="0">
                <a:latin typeface="IBM Plex Sans Bold" panose="020B0604020202020204" charset="0"/>
                <a:cs typeface="Times New Roman" panose="02020603050405020304" pitchFamily="18" charset="0"/>
              </a:rPr>
              <a:t>ii) Adequate coverage – Survey should cover adequate area, number of patients, locations, communities, in order to obtain a clear picture of the situation. This is usually considered in terms of sample size. The bigger the sample size, the more accurate the information. However, too large sample size consumes resources for no purpose.</a:t>
            </a:r>
          </a:p>
        </p:txBody>
      </p:sp>
    </p:spTree>
    <p:extLst>
      <p:ext uri="{BB962C8B-B14F-4D97-AF65-F5344CB8AC3E}">
        <p14:creationId xmlns:p14="http://schemas.microsoft.com/office/powerpoint/2010/main" val="2537853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716000" y="0"/>
            <a:ext cx="4572000" cy="3390900"/>
          </a:xfrm>
          <a:custGeom>
            <a:avLst/>
            <a:gdLst/>
            <a:ahLst/>
            <a:cxnLst/>
            <a:rect l="l" t="t" r="r" b="b"/>
            <a:pathLst>
              <a:path w="6545714" h="4367776">
                <a:moveTo>
                  <a:pt x="0" y="0"/>
                </a:moveTo>
                <a:lnTo>
                  <a:pt x="6545714" y="0"/>
                </a:lnTo>
                <a:lnTo>
                  <a:pt x="6545714" y="4367776"/>
                </a:lnTo>
                <a:lnTo>
                  <a:pt x="0" y="43677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19050" y="6915047"/>
            <a:ext cx="4130454" cy="3371953"/>
          </a:xfrm>
          <a:custGeom>
            <a:avLst/>
            <a:gdLst/>
            <a:ahLst/>
            <a:cxnLst/>
            <a:rect l="l" t="t" r="r" b="b"/>
            <a:pathLst>
              <a:path w="4130454" h="3371953">
                <a:moveTo>
                  <a:pt x="4130454" y="3371953"/>
                </a:moveTo>
                <a:lnTo>
                  <a:pt x="0" y="3371953"/>
                </a:lnTo>
                <a:lnTo>
                  <a:pt x="0" y="0"/>
                </a:lnTo>
                <a:lnTo>
                  <a:pt x="4130454" y="0"/>
                </a:lnTo>
                <a:lnTo>
                  <a:pt x="4130454" y="337195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H="1" flipV="1">
            <a:off x="-19050" y="7276443"/>
            <a:ext cx="3687765" cy="3010557"/>
          </a:xfrm>
          <a:custGeom>
            <a:avLst/>
            <a:gdLst/>
            <a:ahLst/>
            <a:cxnLst/>
            <a:rect l="l" t="t" r="r" b="b"/>
            <a:pathLst>
              <a:path w="3687765" h="3010557">
                <a:moveTo>
                  <a:pt x="3687765" y="3010557"/>
                </a:moveTo>
                <a:lnTo>
                  <a:pt x="0" y="3010557"/>
                </a:lnTo>
                <a:lnTo>
                  <a:pt x="0" y="0"/>
                </a:lnTo>
                <a:lnTo>
                  <a:pt x="3687765" y="0"/>
                </a:lnTo>
                <a:lnTo>
                  <a:pt x="3687765" y="3010557"/>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itle 1">
            <a:extLst>
              <a:ext uri="{FF2B5EF4-FFF2-40B4-BE49-F238E27FC236}">
                <a16:creationId xmlns:a16="http://schemas.microsoft.com/office/drawing/2014/main" id="{F66C8B83-D85F-7A99-152B-A7202ABE7B0C}"/>
              </a:ext>
            </a:extLst>
          </p:cNvPr>
          <p:cNvSpPr txBox="1">
            <a:spLocks/>
          </p:cNvSpPr>
          <p:nvPr/>
        </p:nvSpPr>
        <p:spPr>
          <a:xfrm>
            <a:off x="-457200" y="830262"/>
            <a:ext cx="15087600" cy="96043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IBM Plex Sans Bold" panose="020B0604020202020204" charset="0"/>
                <a:cs typeface="Times New Roman" panose="02020603050405020304" pitchFamily="18" charset="0"/>
              </a:rPr>
              <a:t>ACCURACY AND RELIABILITY OF RESULTS OF A SURVEY CONT’D</a:t>
            </a:r>
          </a:p>
        </p:txBody>
      </p:sp>
      <p:sp>
        <p:nvSpPr>
          <p:cNvPr id="8" name="Content Placeholder 2">
            <a:extLst>
              <a:ext uri="{FF2B5EF4-FFF2-40B4-BE49-F238E27FC236}">
                <a16:creationId xmlns:a16="http://schemas.microsoft.com/office/drawing/2014/main" id="{A7B19E30-412F-584C-3C16-3FADF7B32B11}"/>
              </a:ext>
            </a:extLst>
          </p:cNvPr>
          <p:cNvSpPr txBox="1">
            <a:spLocks/>
          </p:cNvSpPr>
          <p:nvPr/>
        </p:nvSpPr>
        <p:spPr>
          <a:xfrm>
            <a:off x="1447800" y="2544762"/>
            <a:ext cx="16611600" cy="43513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4000" dirty="0">
                <a:latin typeface="IBM Plex Sans Bold" panose="020B0604020202020204" charset="0"/>
                <a:cs typeface="Times New Roman" panose="02020603050405020304" pitchFamily="18" charset="0"/>
              </a:rPr>
              <a:t>iii) Relevant source – The source should be part of affected or very closely associated with those affected. Wrong source leads to wrong conclusions hence wrong response in mitigation actions. </a:t>
            </a:r>
          </a:p>
          <a:p>
            <a:pPr marL="0" indent="0">
              <a:buNone/>
            </a:pPr>
            <a:endParaRPr lang="en-US" sz="4000" dirty="0">
              <a:latin typeface="IBM Plex Sans Bold" panose="020B0604020202020204" charset="0"/>
              <a:cs typeface="Times New Roman" panose="02020603050405020304" pitchFamily="18" charset="0"/>
            </a:endParaRPr>
          </a:p>
          <a:p>
            <a:pPr marL="0" indent="0">
              <a:buNone/>
            </a:pPr>
            <a:r>
              <a:rPr lang="en-US" sz="4000" dirty="0">
                <a:latin typeface="IBM Plex Sans Bold" panose="020B0604020202020204" charset="0"/>
                <a:cs typeface="Times New Roman" panose="02020603050405020304" pitchFamily="18" charset="0"/>
              </a:rPr>
              <a:t>iv) Several sets of data (Replication) – For instance when obtaining information by interview, they should be from several affected villages. The same type of interview/inquiry is repeated in a number of villages. In case in which the data is clinical sample, this is collected from a number of communities, different individuals.</a:t>
            </a:r>
          </a:p>
        </p:txBody>
      </p:sp>
    </p:spTree>
    <p:extLst>
      <p:ext uri="{BB962C8B-B14F-4D97-AF65-F5344CB8AC3E}">
        <p14:creationId xmlns:p14="http://schemas.microsoft.com/office/powerpoint/2010/main" val="1749860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19945"/>
            <a:ext cx="1524000" cy="1810645"/>
          </a:xfrm>
          <a:custGeom>
            <a:avLst/>
            <a:gdLst/>
            <a:ahLst/>
            <a:cxnLst/>
            <a:rect l="l" t="t" r="r" b="b"/>
            <a:pathLst>
              <a:path w="8965255" h="5982270">
                <a:moveTo>
                  <a:pt x="8965255" y="0"/>
                </a:moveTo>
                <a:lnTo>
                  <a:pt x="0" y="0"/>
                </a:lnTo>
                <a:lnTo>
                  <a:pt x="0" y="5982271"/>
                </a:lnTo>
                <a:lnTo>
                  <a:pt x="8965255" y="5982271"/>
                </a:lnTo>
                <a:lnTo>
                  <a:pt x="8965255" y="0"/>
                </a:lnTo>
                <a:close/>
              </a:path>
            </a:pathLst>
          </a:custGeom>
          <a:blipFill>
            <a:blip r:embed="rId2" cstate="print">
              <a:extLst>
                <a:ext uri="{96DAC541-7B7A-43D3-8B79-37D633B846F1}">
                  <asvg:svgBlip xmlns:asvg="http://schemas.microsoft.com/office/drawing/2016/SVG/main" r:embed="rId3"/>
                </a:ext>
              </a:extLst>
            </a:blip>
            <a:stretch>
              <a:fillRect/>
            </a:stretch>
          </a:blipFill>
        </p:spPr>
      </p:sp>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6309763" y="1166036"/>
            <a:ext cx="6160024" cy="602923"/>
          </a:xfrm>
          <a:prstGeom prst="rect">
            <a:avLst/>
          </a:prstGeom>
        </p:spPr>
        <p:txBody>
          <a:bodyPr lIns="0" tIns="0" rIns="0" bIns="0" rtlCol="0" anchor="t">
            <a:spAutoFit/>
          </a:bodyPr>
          <a:lstStyle/>
          <a:p>
            <a:pPr algn="ctr">
              <a:lnSpc>
                <a:spcPts val="5093"/>
              </a:lnSpc>
              <a:spcBef>
                <a:spcPct val="0"/>
              </a:spcBef>
            </a:pPr>
            <a:r>
              <a:rPr lang="en-US" sz="3637">
                <a:solidFill>
                  <a:srgbClr val="FFFFFF"/>
                </a:solidFill>
                <a:latin typeface="IBM Plex Sans Bold"/>
              </a:rPr>
              <a:t>CHAIN OF REPORTING</a:t>
            </a:r>
          </a:p>
        </p:txBody>
      </p:sp>
      <p:sp>
        <p:nvSpPr>
          <p:cNvPr id="40" name="TextBox 40"/>
          <p:cNvSpPr txBox="1"/>
          <p:nvPr/>
        </p:nvSpPr>
        <p:spPr>
          <a:xfrm>
            <a:off x="2397951" y="430609"/>
            <a:ext cx="15170416" cy="1436291"/>
          </a:xfrm>
          <a:prstGeom prst="rect">
            <a:avLst/>
          </a:prstGeom>
        </p:spPr>
        <p:txBody>
          <a:bodyPr lIns="0" tIns="0" rIns="0" bIns="0" rtlCol="0" anchor="t">
            <a:spAutoFit/>
          </a:bodyPr>
          <a:lstStyle/>
          <a:p>
            <a:pPr algn="ctr">
              <a:lnSpc>
                <a:spcPts val="5605"/>
              </a:lnSpc>
            </a:pPr>
            <a:r>
              <a:rPr lang="en-US" sz="4800" dirty="0">
                <a:solidFill>
                  <a:srgbClr val="1B1A17"/>
                </a:solidFill>
                <a:latin typeface="IBM Plex Sans Condensed Bold"/>
              </a:rPr>
              <a:t>METHODOLOGY AND TOOLS FOR SURVEYS IN DISEASE SURVEILLANCE AND EARLY WARNING</a:t>
            </a:r>
          </a:p>
        </p:txBody>
      </p:sp>
      <p:sp>
        <p:nvSpPr>
          <p:cNvPr id="42" name="TextBox 41">
            <a:extLst>
              <a:ext uri="{FF2B5EF4-FFF2-40B4-BE49-F238E27FC236}">
                <a16:creationId xmlns:a16="http://schemas.microsoft.com/office/drawing/2014/main" id="{A693D470-553F-DBD3-B8D5-42009BDCF3A8}"/>
              </a:ext>
            </a:extLst>
          </p:cNvPr>
          <p:cNvSpPr txBox="1"/>
          <p:nvPr/>
        </p:nvSpPr>
        <p:spPr>
          <a:xfrm>
            <a:off x="1676400" y="2285980"/>
            <a:ext cx="15925800" cy="6973191"/>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a:t>
            </a:r>
            <a:r>
              <a:rPr kumimoji="0" lang="en-US" sz="3600" b="1" i="0" u="none" strike="noStrike" kern="1200" cap="none" spc="0" normalizeH="0" baseline="0" noProof="0" dirty="0" err="1">
                <a:ln>
                  <a:noFill/>
                </a:ln>
                <a:solidFill>
                  <a:prstClr val="black"/>
                </a:solidFill>
                <a:effectLst/>
                <a:uLnTx/>
                <a:uFillTx/>
                <a:latin typeface="IBM Plex Sans Bold" panose="020B0604020202020204" charset="0"/>
                <a:cs typeface="Times New Roman" panose="02020603050405020304" pitchFamily="18" charset="0"/>
              </a:rPr>
              <a:t>i</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LITERATURE SEARCH/REVIEW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Sources of literature are reports from departments, Ministry of Health, Aid agencies, University papers, Assessment missions and similar others. </a:t>
            </a:r>
          </a:p>
          <a:p>
            <a:pPr marL="228600" marR="0" lvl="0" indent="-228600" algn="l" defTabSz="914400" rtl="0" eaLnBrk="1" fontAlgn="auto" latinLnBrk="0" hangingPunct="1">
              <a:lnSpc>
                <a:spcPct val="90000"/>
              </a:lnSpc>
              <a:spcBef>
                <a:spcPts val="1000"/>
              </a:spcBef>
              <a:spcAft>
                <a:spcPts val="0"/>
              </a:spcAft>
              <a:buClrTx/>
              <a:buSzTx/>
              <a:tabLst/>
              <a:defRPr/>
            </a:pPr>
            <a:endPar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They give information on percentage</a:t>
            </a:r>
            <a:r>
              <a:rPr kumimoji="0" lang="en-US" sz="3600" b="0" i="0" u="none" strike="noStrike" kern="1200" cap="none" spc="0" normalizeH="0" noProof="0" dirty="0">
                <a:ln>
                  <a:noFill/>
                </a:ln>
                <a:solidFill>
                  <a:prstClr val="black"/>
                </a:solidFill>
                <a:effectLst/>
                <a:uLnTx/>
                <a:uFillTx/>
                <a:latin typeface="IBM Plex Sans Bold" panose="020B0604020202020204" charset="0"/>
                <a:cs typeface="Times New Roman" panose="02020603050405020304" pitchFamily="18" charset="0"/>
              </a:rPr>
              <a:t> </a:t>
            </a: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affected, locations affected, time, mortality rate,</a:t>
            </a:r>
            <a:r>
              <a:rPr kumimoji="0" lang="en-US" sz="3600" b="0" i="0" u="none" strike="noStrike" kern="1200" cap="none" spc="0" normalizeH="0" noProof="0" dirty="0">
                <a:ln>
                  <a:noFill/>
                </a:ln>
                <a:solidFill>
                  <a:prstClr val="black"/>
                </a:solidFill>
                <a:effectLst/>
                <a:uLnTx/>
                <a:uFillTx/>
                <a:latin typeface="IBM Plex Sans Bold" panose="020B0604020202020204" charset="0"/>
                <a:cs typeface="Times New Roman" panose="02020603050405020304" pitchFamily="18" charset="0"/>
              </a:rPr>
              <a:t> </a:t>
            </a: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spread, species of and clinical signs / symptoms. </a:t>
            </a:r>
          </a:p>
          <a:p>
            <a:pPr marL="228600" marR="0" lvl="0" indent="-228600" algn="l" defTabSz="914400" rtl="0" eaLnBrk="1" fontAlgn="auto" latinLnBrk="0" hangingPunct="1">
              <a:lnSpc>
                <a:spcPct val="90000"/>
              </a:lnSpc>
              <a:spcBef>
                <a:spcPts val="1000"/>
              </a:spcBef>
              <a:spcAft>
                <a:spcPts val="0"/>
              </a:spcAft>
              <a:buClrTx/>
              <a:buSzTx/>
              <a:tabLst/>
              <a:defRPr/>
            </a:pPr>
            <a:endPar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They may be in form of hard copy papers in files or online in the internet.</a:t>
            </a:r>
          </a:p>
          <a:p>
            <a:pPr marL="228600" marR="0" lvl="0" indent="-228600" algn="l" defTabSz="914400" rtl="0" eaLnBrk="1" fontAlgn="auto" latinLnBrk="0" hangingPunct="1">
              <a:lnSpc>
                <a:spcPct val="90000"/>
              </a:lnSpc>
              <a:spcBef>
                <a:spcPts val="1000"/>
              </a:spcBef>
              <a:spcAft>
                <a:spcPts val="0"/>
              </a:spcAft>
              <a:buClrTx/>
              <a:buSzTx/>
              <a:tabLst/>
              <a:defRPr/>
            </a:pPr>
            <a:endPar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Review of existing </a:t>
            </a:r>
            <a:r>
              <a:rPr lang="en-US" sz="3600" dirty="0">
                <a:solidFill>
                  <a:prstClr val="black"/>
                </a:solidFill>
                <a:latin typeface="IBM Plex Sans Bold" panose="020B0604020202020204" charset="0"/>
                <a:cs typeface="Times New Roman" panose="02020603050405020304" pitchFamily="18" charset="0"/>
              </a:rPr>
              <a:t> </a:t>
            </a: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/literatures</a:t>
            </a:r>
            <a:r>
              <a:rPr kumimoji="0" lang="en-US" sz="3600" b="0" i="0" u="none" strike="noStrike" kern="1200" cap="none" spc="0" normalizeH="0" noProof="0" dirty="0">
                <a:ln>
                  <a:noFill/>
                </a:ln>
                <a:solidFill>
                  <a:prstClr val="black"/>
                </a:solidFill>
                <a:effectLst/>
                <a:uLnTx/>
                <a:uFillTx/>
                <a:latin typeface="IBM Plex Sans Bold" panose="020B0604020202020204" charset="0"/>
                <a:cs typeface="Times New Roman" panose="02020603050405020304" pitchFamily="18" charset="0"/>
              </a:rPr>
              <a:t> or </a:t>
            </a: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reports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6309763" y="1166036"/>
            <a:ext cx="6160024" cy="602923"/>
          </a:xfrm>
          <a:prstGeom prst="rect">
            <a:avLst/>
          </a:prstGeom>
        </p:spPr>
        <p:txBody>
          <a:bodyPr lIns="0" tIns="0" rIns="0" bIns="0" rtlCol="0" anchor="t">
            <a:spAutoFit/>
          </a:bodyPr>
          <a:lstStyle/>
          <a:p>
            <a:pPr algn="ctr">
              <a:lnSpc>
                <a:spcPts val="5093"/>
              </a:lnSpc>
              <a:spcBef>
                <a:spcPct val="0"/>
              </a:spcBef>
            </a:pPr>
            <a:r>
              <a:rPr lang="en-US" sz="3637" dirty="0">
                <a:solidFill>
                  <a:srgbClr val="FFFFFF"/>
                </a:solidFill>
                <a:latin typeface="IBM Plex Sans Bold"/>
              </a:rPr>
              <a:t>CHAIN OF REPORTING</a:t>
            </a:r>
          </a:p>
        </p:txBody>
      </p:sp>
      <p:sp>
        <p:nvSpPr>
          <p:cNvPr id="42" name="TextBox 41">
            <a:extLst>
              <a:ext uri="{FF2B5EF4-FFF2-40B4-BE49-F238E27FC236}">
                <a16:creationId xmlns:a16="http://schemas.microsoft.com/office/drawing/2014/main" id="{A693D470-553F-DBD3-B8D5-42009BDCF3A8}"/>
              </a:ext>
            </a:extLst>
          </p:cNvPr>
          <p:cNvSpPr txBox="1"/>
          <p:nvPr/>
        </p:nvSpPr>
        <p:spPr>
          <a:xfrm>
            <a:off x="642878" y="2071666"/>
            <a:ext cx="17568922" cy="5220916"/>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(ii) FIELD VISITS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Field visits are usually important for</a:t>
            </a:r>
            <a:r>
              <a:rPr kumimoji="0" lang="en-US" sz="3600" b="1" i="0" u="none" strike="noStrike" kern="1200" cap="none" spc="0" normalizeH="0" noProof="0" dirty="0">
                <a:ln>
                  <a:noFill/>
                </a:ln>
                <a:solidFill>
                  <a:prstClr val="black"/>
                </a:solidFill>
                <a:effectLst/>
                <a:uLnTx/>
                <a:uFillTx/>
                <a:latin typeface="IBM Plex Sans Bold" panose="020B0604020202020204" charset="0"/>
                <a:cs typeface="Times New Roman" panose="02020603050405020304" pitchFamily="18" charset="0"/>
              </a:rPr>
              <a:t> </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household interviews, clinical and pathological samples, interview of key informants, community </a:t>
            </a:r>
            <a:r>
              <a:rPr lang="en-US" sz="3600" b="1" dirty="0">
                <a:solidFill>
                  <a:prstClr val="black"/>
                </a:solidFill>
                <a:latin typeface="IBM Plex Sans Bold" panose="020B0604020202020204" charset="0"/>
                <a:cs typeface="Times New Roman" panose="02020603050405020304" pitchFamily="18" charset="0"/>
              </a:rPr>
              <a:t>engagements</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Direct observations are made during field visits.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Important field visits during animal disease investigations include visits to cattle camps, </a:t>
            </a:r>
            <a:r>
              <a:rPr lang="en-US" sz="3600" b="1" dirty="0">
                <a:solidFill>
                  <a:prstClr val="black"/>
                </a:solidFill>
                <a:latin typeface="IBM Plex Sans Bold" panose="020B0604020202020204" charset="0"/>
                <a:cs typeface="Times New Roman" panose="02020603050405020304" pitchFamily="18" charset="0"/>
              </a:rPr>
              <a:t>Animal farms</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grazing areas, watering points, migration routes, live bird markets, abattoirs and slaughter slabs.</a:t>
            </a:r>
          </a:p>
        </p:txBody>
      </p:sp>
      <p:sp>
        <p:nvSpPr>
          <p:cNvPr id="5" name="Title 1">
            <a:extLst>
              <a:ext uri="{FF2B5EF4-FFF2-40B4-BE49-F238E27FC236}">
                <a16:creationId xmlns:a16="http://schemas.microsoft.com/office/drawing/2014/main" id="{39DD744C-E2AA-E14B-12B4-82FC9936AE1F}"/>
              </a:ext>
            </a:extLst>
          </p:cNvPr>
          <p:cNvSpPr txBox="1">
            <a:spLocks/>
          </p:cNvSpPr>
          <p:nvPr/>
        </p:nvSpPr>
        <p:spPr>
          <a:xfrm>
            <a:off x="2514600" y="4893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IBM Plex Sans Bold" panose="020B0604020202020204" charset="0"/>
                <a:cs typeface="Times New Roman" panose="02020603050405020304" pitchFamily="18" charset="0"/>
              </a:rPr>
              <a:t>METHODOLOGY AND TOOLS FOR SURVEYS CONT’D</a:t>
            </a:r>
          </a:p>
        </p:txBody>
      </p:sp>
      <p:sp>
        <p:nvSpPr>
          <p:cNvPr id="6" name="Freeform 2">
            <a:extLst>
              <a:ext uri="{FF2B5EF4-FFF2-40B4-BE49-F238E27FC236}">
                <a16:creationId xmlns:a16="http://schemas.microsoft.com/office/drawing/2014/main" id="{BB6D7A49-9E33-2671-A536-21C0E0415200}"/>
              </a:ext>
            </a:extLst>
          </p:cNvPr>
          <p:cNvSpPr/>
          <p:nvPr/>
        </p:nvSpPr>
        <p:spPr>
          <a:xfrm flipH="1">
            <a:off x="0" y="-19945"/>
            <a:ext cx="1524000" cy="1810645"/>
          </a:xfrm>
          <a:custGeom>
            <a:avLst/>
            <a:gdLst/>
            <a:ahLst/>
            <a:cxnLst/>
            <a:rect l="l" t="t" r="r" b="b"/>
            <a:pathLst>
              <a:path w="8965255" h="5982270">
                <a:moveTo>
                  <a:pt x="8965255" y="0"/>
                </a:moveTo>
                <a:lnTo>
                  <a:pt x="0" y="0"/>
                </a:lnTo>
                <a:lnTo>
                  <a:pt x="0" y="5982271"/>
                </a:lnTo>
                <a:lnTo>
                  <a:pt x="8965255" y="5982271"/>
                </a:lnTo>
                <a:lnTo>
                  <a:pt x="8965255"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3167309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6309763" y="1166036"/>
            <a:ext cx="6160024" cy="602923"/>
          </a:xfrm>
          <a:prstGeom prst="rect">
            <a:avLst/>
          </a:prstGeom>
        </p:spPr>
        <p:txBody>
          <a:bodyPr lIns="0" tIns="0" rIns="0" bIns="0" rtlCol="0" anchor="t">
            <a:spAutoFit/>
          </a:bodyPr>
          <a:lstStyle/>
          <a:p>
            <a:pPr algn="ctr">
              <a:lnSpc>
                <a:spcPts val="5093"/>
              </a:lnSpc>
              <a:spcBef>
                <a:spcPct val="0"/>
              </a:spcBef>
            </a:pPr>
            <a:r>
              <a:rPr lang="en-US" sz="3637" dirty="0">
                <a:solidFill>
                  <a:srgbClr val="FFFFFF"/>
                </a:solidFill>
                <a:latin typeface="IBM Plex Sans Bold"/>
              </a:rPr>
              <a:t>CHAIN OF REPORTING</a:t>
            </a:r>
          </a:p>
        </p:txBody>
      </p:sp>
      <p:sp>
        <p:nvSpPr>
          <p:cNvPr id="42" name="TextBox 41">
            <a:extLst>
              <a:ext uri="{FF2B5EF4-FFF2-40B4-BE49-F238E27FC236}">
                <a16:creationId xmlns:a16="http://schemas.microsoft.com/office/drawing/2014/main" id="{A693D470-553F-DBD3-B8D5-42009BDCF3A8}"/>
              </a:ext>
            </a:extLst>
          </p:cNvPr>
          <p:cNvSpPr txBox="1"/>
          <p:nvPr/>
        </p:nvSpPr>
        <p:spPr>
          <a:xfrm>
            <a:off x="1676400" y="2071666"/>
            <a:ext cx="16535400" cy="6844951"/>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(iii) KEY INFORMANT INTERVIEWING (KII)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Key informant interviews are necessary for obtaining information from key people (stakeholders) involved in livestock keeping.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Such key informants comprise: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owners of livestock, </a:t>
            </a:r>
            <a:r>
              <a:rPr lang="en-US" sz="3600" b="1" dirty="0">
                <a:solidFill>
                  <a:prstClr val="black"/>
                </a:solidFill>
                <a:latin typeface="IBM Plex Sans Bold" panose="020B0604020202020204" charset="0"/>
                <a:cs typeface="Times New Roman" panose="02020603050405020304" pitchFamily="18" charset="0"/>
              </a:rPr>
              <a:t> </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herders, milking women and girls, leaders, </a:t>
            </a:r>
            <a:r>
              <a:rPr lang="en-US" sz="3600" b="1" dirty="0">
                <a:solidFill>
                  <a:prstClr val="black"/>
                </a:solidFill>
                <a:latin typeface="IBM Plex Sans Bold" panose="020B0604020202020204" charset="0"/>
                <a:cs typeface="Times New Roman" panose="02020603050405020304" pitchFamily="18" charset="0"/>
              </a:rPr>
              <a:t>community</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chief, livestock traders, butchers, traders of hides and skins, milk vendors, milk transporters, staff of ministries, medical staff, CHEW, CAHW, staff of aid agencies, staff of inter-governmental organizations such as FAO, AU-IBAR, IGAD, laboratory staff,.</a:t>
            </a:r>
          </a:p>
        </p:txBody>
      </p:sp>
      <p:sp>
        <p:nvSpPr>
          <p:cNvPr id="5" name="Title 1">
            <a:extLst>
              <a:ext uri="{FF2B5EF4-FFF2-40B4-BE49-F238E27FC236}">
                <a16:creationId xmlns:a16="http://schemas.microsoft.com/office/drawing/2014/main" id="{39DD744C-E2AA-E14B-12B4-82FC9936AE1F}"/>
              </a:ext>
            </a:extLst>
          </p:cNvPr>
          <p:cNvSpPr txBox="1">
            <a:spLocks/>
          </p:cNvSpPr>
          <p:nvPr/>
        </p:nvSpPr>
        <p:spPr>
          <a:xfrm>
            <a:off x="2514600" y="4893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Times New Roman" panose="02020603050405020304" pitchFamily="18" charset="0"/>
                <a:cs typeface="Times New Roman" panose="02020603050405020304" pitchFamily="18" charset="0"/>
              </a:rPr>
              <a:t>METHODOLOGY AND TOOLS FOR SURVEYS CONT’D</a:t>
            </a:r>
          </a:p>
        </p:txBody>
      </p:sp>
      <p:sp>
        <p:nvSpPr>
          <p:cNvPr id="6" name="Freeform 2">
            <a:extLst>
              <a:ext uri="{FF2B5EF4-FFF2-40B4-BE49-F238E27FC236}">
                <a16:creationId xmlns:a16="http://schemas.microsoft.com/office/drawing/2014/main" id="{E23FD697-B3B4-9619-412D-3B43C880755F}"/>
              </a:ext>
            </a:extLst>
          </p:cNvPr>
          <p:cNvSpPr/>
          <p:nvPr/>
        </p:nvSpPr>
        <p:spPr>
          <a:xfrm flipH="1">
            <a:off x="0" y="-19945"/>
            <a:ext cx="1524000" cy="1810645"/>
          </a:xfrm>
          <a:custGeom>
            <a:avLst/>
            <a:gdLst/>
            <a:ahLst/>
            <a:cxnLst/>
            <a:rect l="l" t="t" r="r" b="b"/>
            <a:pathLst>
              <a:path w="8965255" h="5982270">
                <a:moveTo>
                  <a:pt x="8965255" y="0"/>
                </a:moveTo>
                <a:lnTo>
                  <a:pt x="0" y="0"/>
                </a:lnTo>
                <a:lnTo>
                  <a:pt x="0" y="5982271"/>
                </a:lnTo>
                <a:lnTo>
                  <a:pt x="8965255" y="5982271"/>
                </a:lnTo>
                <a:lnTo>
                  <a:pt x="8965255"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1428605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CB1A43-28F5-9EF1-4C2E-9C5243B84F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48833"/>
            <a:ext cx="6553200" cy="8669866"/>
          </a:xfrm>
          <a:prstGeom prst="rect">
            <a:avLst/>
          </a:prstGeom>
        </p:spPr>
      </p:pic>
      <p:pic>
        <p:nvPicPr>
          <p:cNvPr id="5" name="Picture 4">
            <a:extLst>
              <a:ext uri="{FF2B5EF4-FFF2-40B4-BE49-F238E27FC236}">
                <a16:creationId xmlns:a16="http://schemas.microsoft.com/office/drawing/2014/main" id="{32F858C8-3A13-828B-6647-567E3310C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6534" y="3729568"/>
            <a:ext cx="11048056" cy="6214532"/>
          </a:xfrm>
          <a:prstGeom prst="rect">
            <a:avLst/>
          </a:prstGeom>
        </p:spPr>
      </p:pic>
      <p:sp>
        <p:nvSpPr>
          <p:cNvPr id="2" name="TextBox 1">
            <a:extLst>
              <a:ext uri="{FF2B5EF4-FFF2-40B4-BE49-F238E27FC236}">
                <a16:creationId xmlns:a16="http://schemas.microsoft.com/office/drawing/2014/main" id="{0432C295-E9E6-7310-301E-E55A10B71D48}"/>
              </a:ext>
            </a:extLst>
          </p:cNvPr>
          <p:cNvSpPr txBox="1"/>
          <p:nvPr/>
        </p:nvSpPr>
        <p:spPr>
          <a:xfrm>
            <a:off x="7721968" y="1790700"/>
            <a:ext cx="9651632" cy="707886"/>
          </a:xfrm>
          <a:prstGeom prst="rect">
            <a:avLst/>
          </a:prstGeom>
          <a:noFill/>
        </p:spPr>
        <p:txBody>
          <a:bodyPr wrap="square" rtlCol="0">
            <a:spAutoFit/>
          </a:bodyPr>
          <a:lstStyle/>
          <a:p>
            <a:pPr algn="ctr"/>
            <a:r>
              <a:rPr lang="en-US" sz="4000" b="1" dirty="0"/>
              <a:t>Field Visits  by Survey Team </a:t>
            </a:r>
          </a:p>
        </p:txBody>
      </p:sp>
    </p:spTree>
    <p:extLst>
      <p:ext uri="{BB962C8B-B14F-4D97-AF65-F5344CB8AC3E}">
        <p14:creationId xmlns:p14="http://schemas.microsoft.com/office/powerpoint/2010/main" val="2549161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A WHO officer conducting house-to-house monitoring in Kaundhiyara vill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WHO field teams are supporting the district administration in macro- and micro-plan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WHO field teams are supporting the district administration in macro- and micro-plan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WHO field teams are supporting the district administration in macro- and micro-plan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4" name="AutoShape 10" descr="WHO field teams are supporting the district administration in macro- and micro-plan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6" name="AutoShape 12" descr="WHO field teams are supporting the district administration in macro- and micro-plann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7" name="Picture 13"/>
          <p:cNvPicPr>
            <a:picLocks noChangeAspect="1" noChangeArrowheads="1"/>
          </p:cNvPicPr>
          <p:nvPr/>
        </p:nvPicPr>
        <p:blipFill>
          <a:blip r:embed="rId2"/>
          <a:srcRect/>
          <a:stretch>
            <a:fillRect/>
          </a:stretch>
        </p:blipFill>
        <p:spPr bwMode="auto">
          <a:xfrm>
            <a:off x="2143076" y="2071666"/>
            <a:ext cx="6786610" cy="5786478"/>
          </a:xfrm>
          <a:prstGeom prst="rect">
            <a:avLst/>
          </a:prstGeom>
          <a:noFill/>
          <a:ln w="9525">
            <a:noFill/>
            <a:miter lim="800000"/>
            <a:headEnd/>
            <a:tailEnd/>
          </a:ln>
          <a:effectLst/>
        </p:spPr>
      </p:pic>
      <p:pic>
        <p:nvPicPr>
          <p:cNvPr id="9" name="Picture 8"/>
          <p:cNvPicPr/>
          <p:nvPr/>
        </p:nvPicPr>
        <p:blipFill>
          <a:blip r:embed="rId3"/>
          <a:srcRect/>
          <a:stretch>
            <a:fillRect/>
          </a:stretch>
        </p:blipFill>
        <p:spPr bwMode="auto">
          <a:xfrm>
            <a:off x="9786942" y="2071666"/>
            <a:ext cx="7358114" cy="6786610"/>
          </a:xfrm>
          <a:prstGeom prst="rect">
            <a:avLst/>
          </a:prstGeom>
          <a:noFill/>
          <a:ln w="9525">
            <a:noFill/>
            <a:miter lim="800000"/>
            <a:headEnd/>
            <a:tailEnd/>
          </a:ln>
        </p:spPr>
      </p:pic>
      <p:sp>
        <p:nvSpPr>
          <p:cNvPr id="10" name="TextBox 9">
            <a:extLst>
              <a:ext uri="{FF2B5EF4-FFF2-40B4-BE49-F238E27FC236}">
                <a16:creationId xmlns:a16="http://schemas.microsoft.com/office/drawing/2014/main" id="{0432C295-E9E6-7310-301E-E55A10B71D48}"/>
              </a:ext>
            </a:extLst>
          </p:cNvPr>
          <p:cNvSpPr txBox="1"/>
          <p:nvPr/>
        </p:nvSpPr>
        <p:spPr>
          <a:xfrm>
            <a:off x="4571968" y="1000096"/>
            <a:ext cx="9651632" cy="707886"/>
          </a:xfrm>
          <a:prstGeom prst="rect">
            <a:avLst/>
          </a:prstGeom>
          <a:noFill/>
        </p:spPr>
        <p:txBody>
          <a:bodyPr wrap="square" rtlCol="0">
            <a:spAutoFit/>
          </a:bodyPr>
          <a:lstStyle/>
          <a:p>
            <a:pPr algn="ctr"/>
            <a:r>
              <a:rPr lang="en-US" sz="4000" b="1" dirty="0"/>
              <a:t>Field Visits  by Survey Team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B8F41D-3443-BE45-8B21-A207379B49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419100"/>
            <a:ext cx="14630400" cy="8229600"/>
          </a:xfrm>
          <a:prstGeom prst="rect">
            <a:avLst/>
          </a:prstGeom>
        </p:spPr>
      </p:pic>
      <p:sp>
        <p:nvSpPr>
          <p:cNvPr id="4" name="TextBox 3">
            <a:extLst>
              <a:ext uri="{FF2B5EF4-FFF2-40B4-BE49-F238E27FC236}">
                <a16:creationId xmlns:a16="http://schemas.microsoft.com/office/drawing/2014/main" id="{351C30DF-A4D2-531A-1E8B-0F85AAE25D48}"/>
              </a:ext>
            </a:extLst>
          </p:cNvPr>
          <p:cNvSpPr txBox="1"/>
          <p:nvPr/>
        </p:nvSpPr>
        <p:spPr>
          <a:xfrm>
            <a:off x="2578696" y="9029700"/>
            <a:ext cx="13118504" cy="769441"/>
          </a:xfrm>
          <a:prstGeom prst="rect">
            <a:avLst/>
          </a:prstGeom>
          <a:noFill/>
        </p:spPr>
        <p:txBody>
          <a:bodyPr wrap="square" rtlCol="0">
            <a:spAutoFit/>
          </a:bodyPr>
          <a:lstStyle/>
          <a:p>
            <a:pPr algn="ctr"/>
            <a:r>
              <a:rPr lang="en-US" sz="4400" dirty="0"/>
              <a:t>Key Informant Interviews</a:t>
            </a:r>
          </a:p>
        </p:txBody>
      </p:sp>
    </p:spTree>
    <p:extLst>
      <p:ext uri="{BB962C8B-B14F-4D97-AF65-F5344CB8AC3E}">
        <p14:creationId xmlns:p14="http://schemas.microsoft.com/office/powerpoint/2010/main" val="4181598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6309763" y="1166036"/>
            <a:ext cx="6160024" cy="602923"/>
          </a:xfrm>
          <a:prstGeom prst="rect">
            <a:avLst/>
          </a:prstGeom>
        </p:spPr>
        <p:txBody>
          <a:bodyPr lIns="0" tIns="0" rIns="0" bIns="0" rtlCol="0" anchor="t">
            <a:spAutoFit/>
          </a:bodyPr>
          <a:lstStyle/>
          <a:p>
            <a:pPr algn="ctr">
              <a:lnSpc>
                <a:spcPts val="5093"/>
              </a:lnSpc>
              <a:spcBef>
                <a:spcPct val="0"/>
              </a:spcBef>
            </a:pPr>
            <a:r>
              <a:rPr lang="en-US" sz="3637" dirty="0">
                <a:solidFill>
                  <a:srgbClr val="FFFFFF"/>
                </a:solidFill>
                <a:latin typeface="IBM Plex Sans Bold"/>
              </a:rPr>
              <a:t>CHAIN OF REPORTING</a:t>
            </a:r>
          </a:p>
        </p:txBody>
      </p:sp>
      <p:sp>
        <p:nvSpPr>
          <p:cNvPr id="42" name="TextBox 41">
            <a:extLst>
              <a:ext uri="{FF2B5EF4-FFF2-40B4-BE49-F238E27FC236}">
                <a16:creationId xmlns:a16="http://schemas.microsoft.com/office/drawing/2014/main" id="{A693D470-553F-DBD3-B8D5-42009BDCF3A8}"/>
              </a:ext>
            </a:extLst>
          </p:cNvPr>
          <p:cNvSpPr txBox="1"/>
          <p:nvPr/>
        </p:nvSpPr>
        <p:spPr>
          <a:xfrm>
            <a:off x="1676400" y="2000228"/>
            <a:ext cx="16535400" cy="7839069"/>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(iv) HOUSEHOLD INTERVIEWS </a:t>
            </a:r>
          </a:p>
          <a:p>
            <a:pPr marL="0" marR="0" lvl="0" indent="0" algn="l" defTabSz="914400" rtl="0" eaLnBrk="1" fontAlgn="auto" latinLnBrk="0" hangingPunct="1">
              <a:lnSpc>
                <a:spcPct val="90000"/>
              </a:lnSpc>
              <a:spcBef>
                <a:spcPts val="1000"/>
              </a:spcBef>
              <a:spcAft>
                <a:spcPts val="0"/>
              </a:spcAft>
              <a:buClrTx/>
              <a:buSzTx/>
              <a:buFont typeface="Arial" pitchFamily="34" charset="0"/>
              <a:buChar char="•"/>
              <a:tabLst/>
              <a:defRPr/>
            </a:pPr>
            <a:r>
              <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a:t>
            </a:r>
            <a:r>
              <a:rPr lang="en-US" sz="3400" b="1" dirty="0">
                <a:solidFill>
                  <a:prstClr val="black"/>
                </a:solidFill>
                <a:latin typeface="IBM Plex Sans Bold" panose="020B0604020202020204" charset="0"/>
                <a:cs typeface="Times New Roman" panose="02020603050405020304" pitchFamily="18" charset="0"/>
              </a:rPr>
              <a:t>I</a:t>
            </a:r>
            <a:r>
              <a:rPr kumimoji="0" lang="en-US" sz="3400" b="1" i="0" u="none" strike="noStrike" kern="1200" cap="none" spc="0" normalizeH="0" baseline="0" noProof="0" dirty="0" err="1">
                <a:ln>
                  <a:noFill/>
                </a:ln>
                <a:solidFill>
                  <a:prstClr val="black"/>
                </a:solidFill>
                <a:effectLst/>
                <a:uLnTx/>
                <a:uFillTx/>
                <a:latin typeface="IBM Plex Sans Bold" panose="020B0604020202020204" charset="0"/>
                <a:cs typeface="Times New Roman" panose="02020603050405020304" pitchFamily="18" charset="0"/>
              </a:rPr>
              <a:t>nformation</a:t>
            </a:r>
            <a:r>
              <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and data specific to individual households. </a:t>
            </a:r>
          </a:p>
          <a:p>
            <a:pPr marL="0" marR="0" lvl="0" indent="0" algn="l" defTabSz="914400" rtl="0" eaLnBrk="1" fontAlgn="auto" latinLnBrk="0" hangingPunct="1">
              <a:lnSpc>
                <a:spcPct val="90000"/>
              </a:lnSpc>
              <a:spcBef>
                <a:spcPts val="1000"/>
              </a:spcBef>
              <a:spcAft>
                <a:spcPts val="0"/>
              </a:spcAft>
              <a:buClrTx/>
              <a:buSzTx/>
              <a:tabLst/>
              <a:defRPr/>
            </a:pPr>
            <a:endPar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itchFamily="34" charset="0"/>
              <a:buChar char="•"/>
              <a:tabLst/>
              <a:defRPr/>
            </a:pPr>
            <a:r>
              <a:rPr lang="en-US" sz="3400" b="1" dirty="0">
                <a:solidFill>
                  <a:prstClr val="black"/>
                </a:solidFill>
                <a:latin typeface="IBM Plex Sans Bold" panose="020B0604020202020204" charset="0"/>
                <a:cs typeface="Times New Roman" panose="02020603050405020304" pitchFamily="18" charset="0"/>
              </a:rPr>
              <a:t> 	</a:t>
            </a:r>
            <a:r>
              <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Questionnaires are often applied to conduct household interviewing and 	administered by enumerators.</a:t>
            </a:r>
          </a:p>
          <a:p>
            <a:pPr marL="0" marR="0" lvl="0" indent="0" algn="l" defTabSz="914400" rtl="0" eaLnBrk="1" fontAlgn="auto" latinLnBrk="0" hangingPunct="1">
              <a:lnSpc>
                <a:spcPct val="90000"/>
              </a:lnSpc>
              <a:spcBef>
                <a:spcPts val="1000"/>
              </a:spcBef>
              <a:spcAft>
                <a:spcPts val="0"/>
              </a:spcAft>
              <a:buClrTx/>
              <a:buSzTx/>
              <a:tabLst/>
              <a:defRPr/>
            </a:pPr>
            <a:endPar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itchFamily="34" charset="0"/>
              <a:buChar char="•"/>
              <a:tabLst/>
              <a:defRPr/>
            </a:pPr>
            <a:r>
              <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It is important that respondent household member clearly understands the 	question posed to them. </a:t>
            </a:r>
          </a:p>
          <a:p>
            <a:pPr marL="0" marR="0" lvl="0" indent="0" algn="l" defTabSz="914400" rtl="0" eaLnBrk="1" fontAlgn="auto" latinLnBrk="0" hangingPunct="1">
              <a:lnSpc>
                <a:spcPct val="90000"/>
              </a:lnSpc>
              <a:spcBef>
                <a:spcPts val="1000"/>
              </a:spcBef>
              <a:spcAft>
                <a:spcPts val="0"/>
              </a:spcAft>
              <a:buClrTx/>
              <a:buSzTx/>
              <a:tabLst/>
              <a:defRPr/>
            </a:pPr>
            <a:endPar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itchFamily="34" charset="0"/>
              <a:buChar char="•"/>
              <a:tabLst/>
              <a:defRPr/>
            </a:pPr>
            <a:r>
              <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This requires that the enumerator also clearly understands the questions 	well and is able to convey it to the respondent accurately. </a:t>
            </a:r>
          </a:p>
          <a:p>
            <a:pPr marL="0" marR="0" lvl="0" indent="0" algn="l" defTabSz="914400" rtl="0" eaLnBrk="1" fontAlgn="auto" latinLnBrk="0" hangingPunct="1">
              <a:lnSpc>
                <a:spcPct val="90000"/>
              </a:lnSpc>
              <a:spcBef>
                <a:spcPts val="1000"/>
              </a:spcBef>
              <a:spcAft>
                <a:spcPts val="0"/>
              </a:spcAft>
              <a:buClrTx/>
              <a:buSzTx/>
              <a:tabLst/>
              <a:defRPr/>
            </a:pPr>
            <a:endPar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itchFamily="34" charset="0"/>
              <a:buChar char="•"/>
              <a:tabLst/>
              <a:defRPr/>
            </a:pPr>
            <a:r>
              <a:rPr kumimoji="0" lang="en-US" sz="34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Questionnaires are also considered to be more extractive, only obtaining 	information from respondent while not giving feedback possibilities.</a:t>
            </a:r>
          </a:p>
        </p:txBody>
      </p:sp>
      <p:sp>
        <p:nvSpPr>
          <p:cNvPr id="5" name="Title 1">
            <a:extLst>
              <a:ext uri="{FF2B5EF4-FFF2-40B4-BE49-F238E27FC236}">
                <a16:creationId xmlns:a16="http://schemas.microsoft.com/office/drawing/2014/main" id="{39DD744C-E2AA-E14B-12B4-82FC9936AE1F}"/>
              </a:ext>
            </a:extLst>
          </p:cNvPr>
          <p:cNvSpPr txBox="1">
            <a:spLocks/>
          </p:cNvSpPr>
          <p:nvPr/>
        </p:nvSpPr>
        <p:spPr>
          <a:xfrm>
            <a:off x="2514600" y="4893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Times New Roman" panose="02020603050405020304" pitchFamily="18" charset="0"/>
                <a:cs typeface="Times New Roman" panose="02020603050405020304" pitchFamily="18" charset="0"/>
              </a:rPr>
              <a:t>METHODOLOGY AND TOOLS FOR SURVEYS CONT’D</a:t>
            </a:r>
          </a:p>
        </p:txBody>
      </p:sp>
      <p:sp>
        <p:nvSpPr>
          <p:cNvPr id="6" name="Freeform 2">
            <a:extLst>
              <a:ext uri="{FF2B5EF4-FFF2-40B4-BE49-F238E27FC236}">
                <a16:creationId xmlns:a16="http://schemas.microsoft.com/office/drawing/2014/main" id="{BA844B4A-AC50-DDCE-DC34-A9C311884180}"/>
              </a:ext>
            </a:extLst>
          </p:cNvPr>
          <p:cNvSpPr/>
          <p:nvPr/>
        </p:nvSpPr>
        <p:spPr>
          <a:xfrm flipH="1">
            <a:off x="0" y="-19945"/>
            <a:ext cx="1524000" cy="1810645"/>
          </a:xfrm>
          <a:custGeom>
            <a:avLst/>
            <a:gdLst/>
            <a:ahLst/>
            <a:cxnLst/>
            <a:rect l="l" t="t" r="r" b="b"/>
            <a:pathLst>
              <a:path w="8965255" h="5982270">
                <a:moveTo>
                  <a:pt x="8965255" y="0"/>
                </a:moveTo>
                <a:lnTo>
                  <a:pt x="0" y="0"/>
                </a:lnTo>
                <a:lnTo>
                  <a:pt x="0" y="5982271"/>
                </a:lnTo>
                <a:lnTo>
                  <a:pt x="8965255" y="5982271"/>
                </a:lnTo>
                <a:lnTo>
                  <a:pt x="8965255"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2708160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22511" y="-38100"/>
            <a:ext cx="3222911" cy="1301346"/>
          </a:xfrm>
          <a:custGeom>
            <a:avLst/>
            <a:gdLst/>
            <a:ahLst/>
            <a:cxnLst/>
            <a:rect l="l" t="t" r="r" b="b"/>
            <a:pathLst>
              <a:path w="8965255" h="5982270">
                <a:moveTo>
                  <a:pt x="8965255" y="0"/>
                </a:moveTo>
                <a:lnTo>
                  <a:pt x="0" y="0"/>
                </a:lnTo>
                <a:lnTo>
                  <a:pt x="0" y="5982271"/>
                </a:lnTo>
                <a:lnTo>
                  <a:pt x="8965255" y="5982271"/>
                </a:lnTo>
                <a:lnTo>
                  <a:pt x="8965255" y="0"/>
                </a:lnTo>
                <a:close/>
              </a:path>
            </a:pathLst>
          </a:custGeom>
          <a:blipFill>
            <a:blip r:embed="rId2" cstate="print">
              <a:extLst>
                <a:ext uri="{96DAC541-7B7A-43D3-8B79-37D633B846F1}">
                  <asvg:svgBlip xmlns:asvg="http://schemas.microsoft.com/office/drawing/2016/SVG/main" r:embed="rId3"/>
                </a:ext>
              </a:extLst>
            </a:blip>
            <a:stretch>
              <a:fillRect/>
            </a:stretch>
          </a:blipFill>
        </p:spPr>
      </p:sp>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6309763" y="1166036"/>
            <a:ext cx="6160024" cy="602923"/>
          </a:xfrm>
          <a:prstGeom prst="rect">
            <a:avLst/>
          </a:prstGeom>
        </p:spPr>
        <p:txBody>
          <a:bodyPr lIns="0" tIns="0" rIns="0" bIns="0" rtlCol="0" anchor="t">
            <a:spAutoFit/>
          </a:bodyPr>
          <a:lstStyle/>
          <a:p>
            <a:pPr algn="ctr">
              <a:lnSpc>
                <a:spcPts val="5093"/>
              </a:lnSpc>
              <a:spcBef>
                <a:spcPct val="0"/>
              </a:spcBef>
            </a:pPr>
            <a:r>
              <a:rPr lang="en-US" sz="3637" dirty="0">
                <a:solidFill>
                  <a:srgbClr val="FFFFFF"/>
                </a:solidFill>
                <a:latin typeface="IBM Plex Sans Bold"/>
              </a:rPr>
              <a:t>CHAIN OF REPORTING</a:t>
            </a:r>
          </a:p>
        </p:txBody>
      </p:sp>
      <p:sp>
        <p:nvSpPr>
          <p:cNvPr id="42" name="TextBox 41">
            <a:extLst>
              <a:ext uri="{FF2B5EF4-FFF2-40B4-BE49-F238E27FC236}">
                <a16:creationId xmlns:a16="http://schemas.microsoft.com/office/drawing/2014/main" id="{A693D470-553F-DBD3-B8D5-42009BDCF3A8}"/>
              </a:ext>
            </a:extLst>
          </p:cNvPr>
          <p:cNvSpPr txBox="1"/>
          <p:nvPr/>
        </p:nvSpPr>
        <p:spPr>
          <a:xfrm>
            <a:off x="1676400" y="2423991"/>
            <a:ext cx="16535400" cy="8483348"/>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(v) COMMUNITY DIALOGUES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Various sectors of the community are knowledgeable about information on diseases. </a:t>
            </a:r>
            <a:endParaRPr lang="en-US" sz="3600" b="1" dirty="0">
              <a:solidFill>
                <a:prstClr val="black"/>
              </a:solidFill>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Community dialogues (CDs) are meetings with community members during which interactive discussions are conducted.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Various types of participatory tools are applied during </a:t>
            </a:r>
            <a:r>
              <a:rPr lang="en-US" sz="3600" b="1" dirty="0">
                <a:solidFill>
                  <a:prstClr val="black"/>
                </a:solidFill>
                <a:latin typeface="IBM Plex Sans Bold" panose="020B0604020202020204" charset="0"/>
                <a:cs typeface="Times New Roman" panose="02020603050405020304" pitchFamily="18" charset="0"/>
              </a:rPr>
              <a:t>interviews</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such as: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3600" b="1" dirty="0">
              <a:solidFill>
                <a:prstClr val="black"/>
              </a:solidFill>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dirty="0">
                <a:solidFill>
                  <a:prstClr val="black"/>
                </a:solidFill>
                <a:latin typeface="IBM Plex Sans Bold" panose="020B0604020202020204" charset="0"/>
                <a:cs typeface="Times New Roman" panose="02020603050405020304" pitchFamily="18" charset="0"/>
              </a:rPr>
              <a:t>S</a:t>
            </a:r>
            <a:r>
              <a:rPr kumimoji="0" lang="en-US" sz="3600" b="1" i="0" u="none" strike="noStrike" kern="1200" cap="none" spc="0" normalizeH="0" baseline="0" noProof="0" dirty="0" err="1">
                <a:ln>
                  <a:noFill/>
                </a:ln>
                <a:solidFill>
                  <a:prstClr val="black"/>
                </a:solidFill>
                <a:effectLst/>
                <a:uLnTx/>
                <a:uFillTx/>
                <a:latin typeface="IBM Plex Sans Bold" panose="020B0604020202020204" charset="0"/>
                <a:cs typeface="Times New Roman" panose="02020603050405020304" pitchFamily="18" charset="0"/>
              </a:rPr>
              <a:t>imple</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listing</a:t>
            </a:r>
            <a:r>
              <a:rPr kumimoji="0" lang="en-US" sz="3600" b="1" i="0" u="none" strike="noStrike" kern="1200" cap="none" spc="0" normalizeH="0" noProof="0" dirty="0">
                <a:ln>
                  <a:noFill/>
                </a:ln>
                <a:solidFill>
                  <a:prstClr val="black"/>
                </a:solidFill>
                <a:effectLst/>
                <a:uLnTx/>
                <a:uFillTx/>
                <a:latin typeface="IBM Plex Sans Bold" panose="020B0604020202020204" charset="0"/>
                <a:cs typeface="Times New Roman" panose="02020603050405020304" pitchFamily="18" charset="0"/>
              </a:rPr>
              <a:t> 					</a:t>
            </a:r>
            <a:r>
              <a:rPr lang="en-US" sz="3600" b="1" dirty="0">
                <a:solidFill>
                  <a:prstClr val="black"/>
                </a:solidFill>
                <a:latin typeface="IBM Plex Sans Bold" panose="020B0604020202020204" charset="0"/>
                <a:cs typeface="Times New Roman" panose="02020603050405020304" pitchFamily="18" charset="0"/>
              </a:rPr>
              <a:t>P</a:t>
            </a:r>
            <a:r>
              <a:rPr kumimoji="0" lang="en-US" sz="3600" b="1" i="0" u="none" strike="noStrike" kern="1200" cap="none" spc="0" normalizeH="0" baseline="0" noProof="0" dirty="0" err="1">
                <a:ln>
                  <a:noFill/>
                </a:ln>
                <a:solidFill>
                  <a:prstClr val="black"/>
                </a:solidFill>
                <a:effectLst/>
                <a:uLnTx/>
                <a:uFillTx/>
                <a:latin typeface="IBM Plex Sans Bold" panose="020B0604020202020204" charset="0"/>
                <a:cs typeface="Times New Roman" panose="02020603050405020304" pitchFamily="18" charset="0"/>
              </a:rPr>
              <a:t>roportional</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ranking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dirty="0">
                <a:solidFill>
                  <a:prstClr val="black"/>
                </a:solidFill>
                <a:latin typeface="IBM Plex Sans Bold" panose="020B0604020202020204" charset="0"/>
                <a:cs typeface="Times New Roman" panose="02020603050405020304" pitchFamily="18" charset="0"/>
              </a:rPr>
              <a:t>P</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air-wise matrices				Spatial mapping,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dirty="0">
                <a:solidFill>
                  <a:prstClr val="black"/>
                </a:solidFill>
                <a:latin typeface="IBM Plex Sans Bold" panose="020B0604020202020204" charset="0"/>
                <a:cs typeface="Times New Roman" panose="02020603050405020304" pitchFamily="18" charset="0"/>
              </a:rPr>
              <a:t>L</a:t>
            </a:r>
            <a:r>
              <a:rPr kumimoji="0" lang="en-US" sz="3600" b="1" i="0" u="none" strike="noStrike" kern="1200" cap="none" spc="0" normalizeH="0" baseline="0" noProof="0" dirty="0" err="1">
                <a:ln>
                  <a:noFill/>
                </a:ln>
                <a:solidFill>
                  <a:prstClr val="black"/>
                </a:solidFill>
                <a:effectLst/>
                <a:uLnTx/>
                <a:uFillTx/>
                <a:latin typeface="IBM Plex Sans Bold" panose="020B0604020202020204" charset="0"/>
                <a:cs typeface="Times New Roman" panose="02020603050405020304" pitchFamily="18" charset="0"/>
              </a:rPr>
              <a:t>ivelihood</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resource mapping </a:t>
            </a:r>
            <a:r>
              <a:rPr lang="en-US" sz="3600" b="1" dirty="0">
                <a:solidFill>
                  <a:prstClr val="black"/>
                </a:solidFill>
                <a:latin typeface="IBM Plex Sans Bold" panose="020B0604020202020204" charset="0"/>
                <a:cs typeface="Times New Roman" panose="02020603050405020304" pitchFamily="18" charset="0"/>
              </a:rPr>
              <a:t>		H</a:t>
            </a:r>
            <a:r>
              <a:rPr kumimoji="0" lang="en-US" sz="3600" b="1" i="0" u="none" strike="noStrike" kern="1200" cap="none" spc="0" normalizeH="0" baseline="0" noProof="0" dirty="0" err="1">
                <a:ln>
                  <a:noFill/>
                </a:ln>
                <a:solidFill>
                  <a:prstClr val="black"/>
                </a:solidFill>
                <a:effectLst/>
                <a:uLnTx/>
                <a:uFillTx/>
                <a:latin typeface="IBM Plex Sans Bold" panose="020B0604020202020204" charset="0"/>
                <a:cs typeface="Times New Roman" panose="02020603050405020304" pitchFamily="18" charset="0"/>
              </a:rPr>
              <a:t>istorical</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timelines,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dirty="0">
                <a:solidFill>
                  <a:prstClr val="black"/>
                </a:solidFill>
                <a:latin typeface="IBM Plex Sans Bold" panose="020B0604020202020204" charset="0"/>
                <a:cs typeface="Times New Roman" panose="02020603050405020304" pitchFamily="18" charset="0"/>
              </a:rPr>
              <a:t>S</a:t>
            </a:r>
            <a:r>
              <a:rPr kumimoji="0" lang="en-US" sz="3600" b="1" i="0" u="none" strike="noStrike" kern="1200" cap="none" spc="0" normalizeH="0" baseline="0" noProof="0" dirty="0" err="1">
                <a:ln>
                  <a:noFill/>
                </a:ln>
                <a:solidFill>
                  <a:prstClr val="black"/>
                </a:solidFill>
                <a:effectLst/>
                <a:uLnTx/>
                <a:uFillTx/>
                <a:latin typeface="IBM Plex Sans Bold" panose="020B0604020202020204" charset="0"/>
                <a:cs typeface="Times New Roman" panose="02020603050405020304" pitchFamily="18" charset="0"/>
              </a:rPr>
              <a:t>easonal</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calendars				Institutional analysis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a:t>
            </a:r>
          </a:p>
        </p:txBody>
      </p:sp>
      <p:sp>
        <p:nvSpPr>
          <p:cNvPr id="5" name="Title 1">
            <a:extLst>
              <a:ext uri="{FF2B5EF4-FFF2-40B4-BE49-F238E27FC236}">
                <a16:creationId xmlns:a16="http://schemas.microsoft.com/office/drawing/2014/main" id="{39DD744C-E2AA-E14B-12B4-82FC9936AE1F}"/>
              </a:ext>
            </a:extLst>
          </p:cNvPr>
          <p:cNvSpPr txBox="1">
            <a:spLocks/>
          </p:cNvSpPr>
          <p:nvPr/>
        </p:nvSpPr>
        <p:spPr>
          <a:xfrm>
            <a:off x="2514600" y="4893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Times New Roman" panose="02020603050405020304" pitchFamily="18" charset="0"/>
                <a:cs typeface="Times New Roman" panose="02020603050405020304" pitchFamily="18" charset="0"/>
              </a:rPr>
              <a:t>METHODOLOGY AND TOOLS FOR SURVEYS CONT’D</a:t>
            </a:r>
          </a:p>
        </p:txBody>
      </p:sp>
    </p:spTree>
    <p:extLst>
      <p:ext uri="{BB962C8B-B14F-4D97-AF65-F5344CB8AC3E}">
        <p14:creationId xmlns:p14="http://schemas.microsoft.com/office/powerpoint/2010/main" val="1635535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6309763" y="1166036"/>
            <a:ext cx="6160024" cy="602923"/>
          </a:xfrm>
          <a:prstGeom prst="rect">
            <a:avLst/>
          </a:prstGeom>
        </p:spPr>
        <p:txBody>
          <a:bodyPr lIns="0" tIns="0" rIns="0" bIns="0" rtlCol="0" anchor="t">
            <a:spAutoFit/>
          </a:bodyPr>
          <a:lstStyle/>
          <a:p>
            <a:pPr algn="ctr">
              <a:lnSpc>
                <a:spcPts val="5093"/>
              </a:lnSpc>
              <a:spcBef>
                <a:spcPct val="0"/>
              </a:spcBef>
            </a:pPr>
            <a:r>
              <a:rPr lang="en-US" sz="3637" dirty="0">
                <a:solidFill>
                  <a:srgbClr val="FFFFFF"/>
                </a:solidFill>
                <a:latin typeface="IBM Plex Sans Bold"/>
              </a:rPr>
              <a:t>CHAIN OF REPORTING</a:t>
            </a:r>
          </a:p>
        </p:txBody>
      </p:sp>
      <p:sp>
        <p:nvSpPr>
          <p:cNvPr id="42" name="TextBox 41">
            <a:extLst>
              <a:ext uri="{FF2B5EF4-FFF2-40B4-BE49-F238E27FC236}">
                <a16:creationId xmlns:a16="http://schemas.microsoft.com/office/drawing/2014/main" id="{A693D470-553F-DBD3-B8D5-42009BDCF3A8}"/>
              </a:ext>
            </a:extLst>
          </p:cNvPr>
          <p:cNvSpPr txBox="1"/>
          <p:nvPr/>
        </p:nvSpPr>
        <p:spPr>
          <a:xfrm>
            <a:off x="1676400" y="2489549"/>
            <a:ext cx="16535400" cy="6844951"/>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(vi) COLLECTION OF CLINICAL AND PATHOLOGICAL SAMPLES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These include blood samples, swabs, fecal samples, skin scrapping, pus, intestinal contents, samples of feed/food, tissue parts such as the head of dead dog in cases of Rabies.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sng"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Critical precautions during sample collection</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Be careful to know circumstances under which blood, discharges, meat and tissues should never be touched. These include Suspected Anthrax, RVF and Ebola viral hemorrhagic fever (EHF).</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Blood samples </a:t>
            </a:r>
            <a:r>
              <a:rPr lang="en-US" sz="3600" b="1" dirty="0">
                <a:solidFill>
                  <a:prstClr val="black"/>
                </a:solidFill>
                <a:latin typeface="IBM Plex Sans Bold" panose="020B0604020202020204" charset="0"/>
                <a:cs typeface="Times New Roman" panose="02020603050405020304" pitchFamily="18" charset="0"/>
              </a:rPr>
              <a:t>could whole blood or sera</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Special packaging and permits may be required to transport specific samples across particular borders.</a:t>
            </a:r>
          </a:p>
        </p:txBody>
      </p:sp>
      <p:sp>
        <p:nvSpPr>
          <p:cNvPr id="5" name="Title 1">
            <a:extLst>
              <a:ext uri="{FF2B5EF4-FFF2-40B4-BE49-F238E27FC236}">
                <a16:creationId xmlns:a16="http://schemas.microsoft.com/office/drawing/2014/main" id="{39DD744C-E2AA-E14B-12B4-82FC9936AE1F}"/>
              </a:ext>
            </a:extLst>
          </p:cNvPr>
          <p:cNvSpPr txBox="1">
            <a:spLocks/>
          </p:cNvSpPr>
          <p:nvPr/>
        </p:nvSpPr>
        <p:spPr>
          <a:xfrm>
            <a:off x="2514600" y="4893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Times New Roman" panose="02020603050405020304" pitchFamily="18" charset="0"/>
                <a:cs typeface="Times New Roman" panose="02020603050405020304" pitchFamily="18" charset="0"/>
              </a:rPr>
              <a:t>METHODOLOGY AND TOOLS FOR SURVEYS CONT’D</a:t>
            </a:r>
          </a:p>
        </p:txBody>
      </p:sp>
      <p:sp>
        <p:nvSpPr>
          <p:cNvPr id="6" name="Freeform 2">
            <a:extLst>
              <a:ext uri="{FF2B5EF4-FFF2-40B4-BE49-F238E27FC236}">
                <a16:creationId xmlns:a16="http://schemas.microsoft.com/office/drawing/2014/main" id="{140C2D76-923B-DDE8-1809-230FF8559B85}"/>
              </a:ext>
            </a:extLst>
          </p:cNvPr>
          <p:cNvSpPr/>
          <p:nvPr/>
        </p:nvSpPr>
        <p:spPr>
          <a:xfrm flipH="1">
            <a:off x="-22511" y="-38100"/>
            <a:ext cx="3222911" cy="1301346"/>
          </a:xfrm>
          <a:custGeom>
            <a:avLst/>
            <a:gdLst/>
            <a:ahLst/>
            <a:cxnLst/>
            <a:rect l="l" t="t" r="r" b="b"/>
            <a:pathLst>
              <a:path w="8965255" h="5982270">
                <a:moveTo>
                  <a:pt x="8965255" y="0"/>
                </a:moveTo>
                <a:lnTo>
                  <a:pt x="0" y="0"/>
                </a:lnTo>
                <a:lnTo>
                  <a:pt x="0" y="5982271"/>
                </a:lnTo>
                <a:lnTo>
                  <a:pt x="8965255" y="5982271"/>
                </a:lnTo>
                <a:lnTo>
                  <a:pt x="8965255"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576591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395960" y="17756"/>
            <a:ext cx="4876800" cy="3684958"/>
          </a:xfrm>
          <a:custGeom>
            <a:avLst/>
            <a:gdLst/>
            <a:ahLst/>
            <a:cxnLst/>
            <a:rect l="l" t="t" r="r" b="b"/>
            <a:pathLst>
              <a:path w="6545714" h="4367776">
                <a:moveTo>
                  <a:pt x="0" y="0"/>
                </a:moveTo>
                <a:lnTo>
                  <a:pt x="6545714" y="0"/>
                </a:lnTo>
                <a:lnTo>
                  <a:pt x="6545714" y="4367776"/>
                </a:lnTo>
                <a:lnTo>
                  <a:pt x="0" y="43677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19050" y="6915047"/>
            <a:ext cx="4130454" cy="3371953"/>
          </a:xfrm>
          <a:custGeom>
            <a:avLst/>
            <a:gdLst/>
            <a:ahLst/>
            <a:cxnLst/>
            <a:rect l="l" t="t" r="r" b="b"/>
            <a:pathLst>
              <a:path w="4130454" h="3371953">
                <a:moveTo>
                  <a:pt x="4130454" y="3371953"/>
                </a:moveTo>
                <a:lnTo>
                  <a:pt x="0" y="3371953"/>
                </a:lnTo>
                <a:lnTo>
                  <a:pt x="0" y="0"/>
                </a:lnTo>
                <a:lnTo>
                  <a:pt x="4130454" y="0"/>
                </a:lnTo>
                <a:lnTo>
                  <a:pt x="4130454" y="337195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H="1" flipV="1">
            <a:off x="-19050" y="7276443"/>
            <a:ext cx="3687765" cy="3010557"/>
          </a:xfrm>
          <a:custGeom>
            <a:avLst/>
            <a:gdLst/>
            <a:ahLst/>
            <a:cxnLst/>
            <a:rect l="l" t="t" r="r" b="b"/>
            <a:pathLst>
              <a:path w="3687765" h="3010557">
                <a:moveTo>
                  <a:pt x="3687765" y="3010557"/>
                </a:moveTo>
                <a:lnTo>
                  <a:pt x="0" y="3010557"/>
                </a:lnTo>
                <a:lnTo>
                  <a:pt x="0" y="0"/>
                </a:lnTo>
                <a:lnTo>
                  <a:pt x="3687765" y="0"/>
                </a:lnTo>
                <a:lnTo>
                  <a:pt x="3687765" y="3010557"/>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Title 1">
            <a:extLst>
              <a:ext uri="{FF2B5EF4-FFF2-40B4-BE49-F238E27FC236}">
                <a16:creationId xmlns:a16="http://schemas.microsoft.com/office/drawing/2014/main" id="{52856878-42BE-07F5-B804-9A5526626261}"/>
              </a:ext>
            </a:extLst>
          </p:cNvPr>
          <p:cNvSpPr txBox="1">
            <a:spLocks/>
          </p:cNvSpPr>
          <p:nvPr/>
        </p:nvSpPr>
        <p:spPr>
          <a:xfrm>
            <a:off x="-228600" y="11751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Times New Roman" panose="02020603050405020304" pitchFamily="18" charset="0"/>
                <a:cs typeface="Times New Roman" panose="02020603050405020304" pitchFamily="18" charset="0"/>
              </a:rPr>
              <a:t>METHODOLOGY AND TOOLS FOR SURVEYS CONT’D</a:t>
            </a:r>
          </a:p>
        </p:txBody>
      </p:sp>
      <p:sp>
        <p:nvSpPr>
          <p:cNvPr id="11" name="TextBox 10">
            <a:extLst>
              <a:ext uri="{FF2B5EF4-FFF2-40B4-BE49-F238E27FC236}">
                <a16:creationId xmlns:a16="http://schemas.microsoft.com/office/drawing/2014/main" id="{02E8E0AF-629D-F292-74A0-9C6D56F1E2C0}"/>
              </a:ext>
            </a:extLst>
          </p:cNvPr>
          <p:cNvSpPr txBox="1"/>
          <p:nvPr/>
        </p:nvSpPr>
        <p:spPr>
          <a:xfrm>
            <a:off x="762000" y="3162300"/>
            <a:ext cx="16459200" cy="50926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(vii) PARTICIPATORY DISEASE SEARCH (PDS) AND PARTICIPATORY EPIDEMIOLOGY (PE)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Involving wider category of stakeholders increases the accuracy, validity and reliability of information and data.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This implies that various stakeholders are involved in providing relevant information and other data. Stakeholders should be involved throughout from planning, implementation of survey activities and in the responses.</a:t>
            </a:r>
          </a:p>
        </p:txBody>
      </p:sp>
    </p:spTree>
    <p:extLst>
      <p:ext uri="{BB962C8B-B14F-4D97-AF65-F5344CB8AC3E}">
        <p14:creationId xmlns:p14="http://schemas.microsoft.com/office/powerpoint/2010/main" val="3570610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8945E-561D-F9CE-717A-1C191BB14908}"/>
              </a:ext>
            </a:extLst>
          </p:cNvPr>
          <p:cNvSpPr txBox="1"/>
          <p:nvPr/>
        </p:nvSpPr>
        <p:spPr>
          <a:xfrm>
            <a:off x="304800" y="8801100"/>
            <a:ext cx="8763000" cy="1077218"/>
          </a:xfrm>
          <a:prstGeom prst="rect">
            <a:avLst/>
          </a:prstGeom>
          <a:noFill/>
        </p:spPr>
        <p:txBody>
          <a:bodyPr wrap="square" rtlCol="0">
            <a:spAutoFit/>
          </a:bodyPr>
          <a:lstStyle/>
          <a:p>
            <a:pPr algn="ctr"/>
            <a:r>
              <a:rPr lang="en-US" sz="3200" dirty="0"/>
              <a:t>Participatory Disease search/Participatory Epidemiology</a:t>
            </a:r>
          </a:p>
        </p:txBody>
      </p:sp>
      <p:pic>
        <p:nvPicPr>
          <p:cNvPr id="16" name="Picture 15">
            <a:extLst>
              <a:ext uri="{FF2B5EF4-FFF2-40B4-BE49-F238E27FC236}">
                <a16:creationId xmlns:a16="http://schemas.microsoft.com/office/drawing/2014/main" id="{4B777FDB-6C65-213B-70BA-0CEE08B726E2}"/>
              </a:ext>
            </a:extLst>
          </p:cNvPr>
          <p:cNvPicPr>
            <a:picLocks noChangeAspect="1"/>
          </p:cNvPicPr>
          <p:nvPr/>
        </p:nvPicPr>
        <p:blipFill>
          <a:blip r:embed="rId2"/>
          <a:stretch>
            <a:fillRect/>
          </a:stretch>
        </p:blipFill>
        <p:spPr>
          <a:xfrm>
            <a:off x="0" y="-80234"/>
            <a:ext cx="18288000" cy="10447467"/>
          </a:xfrm>
          <a:prstGeom prst="rect">
            <a:avLst/>
          </a:prstGeom>
        </p:spPr>
      </p:pic>
    </p:spTree>
    <p:extLst>
      <p:ext uri="{BB962C8B-B14F-4D97-AF65-F5344CB8AC3E}">
        <p14:creationId xmlns:p14="http://schemas.microsoft.com/office/powerpoint/2010/main" val="3315298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39800" y="-16329"/>
            <a:ext cx="4637314" cy="3940629"/>
          </a:xfrm>
          <a:custGeom>
            <a:avLst/>
            <a:gdLst/>
            <a:ahLst/>
            <a:cxnLst/>
            <a:rect l="l" t="t" r="r" b="b"/>
            <a:pathLst>
              <a:path w="6545714" h="4367776">
                <a:moveTo>
                  <a:pt x="0" y="0"/>
                </a:moveTo>
                <a:lnTo>
                  <a:pt x="6545714" y="0"/>
                </a:lnTo>
                <a:lnTo>
                  <a:pt x="6545714" y="4367776"/>
                </a:lnTo>
                <a:lnTo>
                  <a:pt x="0" y="43677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Title 1">
            <a:extLst>
              <a:ext uri="{FF2B5EF4-FFF2-40B4-BE49-F238E27FC236}">
                <a16:creationId xmlns:a16="http://schemas.microsoft.com/office/drawing/2014/main" id="{52856878-42BE-07F5-B804-9A5526626261}"/>
              </a:ext>
            </a:extLst>
          </p:cNvPr>
          <p:cNvSpPr txBox="1">
            <a:spLocks/>
          </p:cNvSpPr>
          <p:nvPr/>
        </p:nvSpPr>
        <p:spPr>
          <a:xfrm>
            <a:off x="-228600" y="11751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800" b="1" dirty="0">
                <a:latin typeface="Times New Roman" panose="02020603050405020304" pitchFamily="18" charset="0"/>
                <a:cs typeface="Times New Roman" panose="02020603050405020304" pitchFamily="18" charset="0"/>
              </a:rPr>
              <a:t>METHODOLOGY AND TOOLS FOR SURVEYS CONT’D</a:t>
            </a:r>
          </a:p>
        </p:txBody>
      </p:sp>
      <p:sp>
        <p:nvSpPr>
          <p:cNvPr id="11" name="TextBox 10">
            <a:extLst>
              <a:ext uri="{FF2B5EF4-FFF2-40B4-BE49-F238E27FC236}">
                <a16:creationId xmlns:a16="http://schemas.microsoft.com/office/drawing/2014/main" id="{02E8E0AF-629D-F292-74A0-9C6D56F1E2C0}"/>
              </a:ext>
            </a:extLst>
          </p:cNvPr>
          <p:cNvSpPr txBox="1"/>
          <p:nvPr/>
        </p:nvSpPr>
        <p:spPr>
          <a:xfrm>
            <a:off x="990600" y="2571732"/>
            <a:ext cx="16916400" cy="722967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(vii) PARTICIPATORY DISEASE SEARCH (PDS) AND PARTICIPATORY EPIDEMIOLOGY (PE) </a:t>
            </a:r>
          </a:p>
          <a:p>
            <a:pPr marL="228600" marR="0" lvl="0" indent="-228600" algn="l" defTabSz="914400" rtl="0" eaLnBrk="1" fontAlgn="auto" latinLnBrk="0" hangingPunct="1">
              <a:lnSpc>
                <a:spcPct val="90000"/>
              </a:lnSpc>
              <a:spcBef>
                <a:spcPts val="1000"/>
              </a:spcBef>
              <a:spcAft>
                <a:spcPts val="0"/>
              </a:spcAft>
              <a:buClrTx/>
              <a:buSzTx/>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Effective disease survey comprise application of comprehensive methodology using diverse tools and approaches such as: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literature review, </a:t>
            </a:r>
            <a:endParaRPr lang="en-US" sz="3600" dirty="0">
              <a:solidFill>
                <a:prstClr val="black"/>
              </a:solidFill>
              <a:latin typeface="IBM Plex Sans Bold" panose="020B060402020202020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noProof="0" dirty="0">
                <a:ln>
                  <a:noFill/>
                </a:ln>
                <a:solidFill>
                  <a:prstClr val="black"/>
                </a:solidFill>
                <a:effectLst/>
                <a:uLnTx/>
                <a:uFillTx/>
                <a:latin typeface="IBM Plex Sans Bold" panose="020B0604020202020204" charset="0"/>
                <a:cs typeface="Times New Roman" panose="02020603050405020304" pitchFamily="18" charset="0"/>
              </a:rPr>
              <a:t> 	</a:t>
            </a: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field visits,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participatory rapid appraisal (PRA), </a:t>
            </a:r>
          </a:p>
          <a:p>
            <a:pPr marL="228600" lvl="0" indent="-228600">
              <a:lnSpc>
                <a:spcPct val="90000"/>
              </a:lnSpc>
              <a:spcBef>
                <a:spcPts val="1000"/>
              </a:spcBef>
              <a:buFont typeface="Arial" panose="020B0604020202020204" pitchFamily="34" charset="0"/>
              <a:buChar char="•"/>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clinical and pathological samples</a:t>
            </a:r>
            <a:r>
              <a:rPr kumimoji="0" lang="en-US" sz="3600" b="0" i="0" u="none" strike="noStrike" kern="1200" cap="none" spc="0" normalizeH="0" noProof="0" dirty="0">
                <a:ln>
                  <a:noFill/>
                </a:ln>
                <a:solidFill>
                  <a:prstClr val="black"/>
                </a:solidFill>
                <a:effectLst/>
                <a:uLnTx/>
                <a:uFillTx/>
                <a:latin typeface="IBM Plex Sans Bold" panose="020B0604020202020204" charset="0"/>
                <a:cs typeface="Times New Roman" panose="02020603050405020304" pitchFamily="18" charset="0"/>
              </a:rPr>
              <a:t> collection and </a:t>
            </a:r>
            <a:r>
              <a:rPr lang="en-US" sz="3600" dirty="0">
                <a:solidFill>
                  <a:prstClr val="black"/>
                </a:solidFill>
                <a:latin typeface="IBM Plex Sans Bold" panose="020B0604020202020204" charset="0"/>
                <a:cs typeface="Times New Roman" panose="02020603050405020304" pitchFamily="18" charset="0"/>
              </a:rPr>
              <a:t>laboratory analysis</a:t>
            </a:r>
            <a:endPar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key informant interviews, household interviews,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statistical analysis,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rPr>
              <a:t> 	Geographic information systems (GIS).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IBM Plex Sans Bold" panose="020B0604020202020204" charset="0"/>
              <a:cs typeface="Times New Roman" panose="02020603050405020304" pitchFamily="18" charset="0"/>
            </a:endParaRPr>
          </a:p>
        </p:txBody>
      </p:sp>
    </p:spTree>
    <p:extLst>
      <p:ext uri="{BB962C8B-B14F-4D97-AF65-F5344CB8AC3E}">
        <p14:creationId xmlns:p14="http://schemas.microsoft.com/office/powerpoint/2010/main" val="1482692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6309763" y="1166036"/>
            <a:ext cx="6160024" cy="602923"/>
          </a:xfrm>
          <a:prstGeom prst="rect">
            <a:avLst/>
          </a:prstGeom>
        </p:spPr>
        <p:txBody>
          <a:bodyPr lIns="0" tIns="0" rIns="0" bIns="0" rtlCol="0" anchor="t">
            <a:spAutoFit/>
          </a:bodyPr>
          <a:lstStyle/>
          <a:p>
            <a:pPr marL="0" marR="0" lvl="0" indent="0" algn="ctr" defTabSz="914400" rtl="0" eaLnBrk="1" fontAlgn="auto" latinLnBrk="0" hangingPunct="1">
              <a:lnSpc>
                <a:spcPts val="5093"/>
              </a:lnSpc>
              <a:spcBef>
                <a:spcPct val="0"/>
              </a:spcBef>
              <a:spcAft>
                <a:spcPts val="0"/>
              </a:spcAft>
              <a:buClrTx/>
              <a:buSzTx/>
              <a:buFontTx/>
              <a:buNone/>
              <a:tabLst/>
              <a:defRPr/>
            </a:pPr>
            <a:r>
              <a:rPr kumimoji="0" lang="en-US" sz="3637" b="0" i="0" u="none" strike="noStrike" kern="1200" cap="none" spc="0" normalizeH="0" baseline="0" noProof="0" dirty="0">
                <a:ln>
                  <a:noFill/>
                </a:ln>
                <a:solidFill>
                  <a:srgbClr val="FFFFFF"/>
                </a:solidFill>
                <a:effectLst/>
                <a:uLnTx/>
                <a:uFillTx/>
                <a:latin typeface="IBM Plex Sans Bold"/>
                <a:ea typeface="+mn-ea"/>
                <a:cs typeface="+mn-cs"/>
              </a:rPr>
              <a:t>CHAIN OF REPORTING</a:t>
            </a:r>
          </a:p>
        </p:txBody>
      </p:sp>
      <p:sp>
        <p:nvSpPr>
          <p:cNvPr id="42" name="TextBox 41">
            <a:extLst>
              <a:ext uri="{FF2B5EF4-FFF2-40B4-BE49-F238E27FC236}">
                <a16:creationId xmlns:a16="http://schemas.microsoft.com/office/drawing/2014/main" id="{A693D470-553F-DBD3-B8D5-42009BDCF3A8}"/>
              </a:ext>
            </a:extLst>
          </p:cNvPr>
          <p:cNvSpPr txBox="1"/>
          <p:nvPr/>
        </p:nvSpPr>
        <p:spPr>
          <a:xfrm>
            <a:off x="1676400" y="2489549"/>
            <a:ext cx="16535400" cy="8112990"/>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(viii) LABORATORY ANALYSIS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Laboratory analysis include:</a:t>
            </a:r>
          </a:p>
          <a:p>
            <a:pPr lvl="1">
              <a:lnSpc>
                <a:spcPct val="90000"/>
              </a:lnSpc>
              <a:spcBef>
                <a:spcPts val="1000"/>
              </a:spcBef>
              <a:buFont typeface="Wingdings" pitchFamily="2" charset="2"/>
              <a:buChar char="ü"/>
              <a:defRPr/>
            </a:pPr>
            <a:r>
              <a:rPr lang="en-US" sz="3600" b="1" dirty="0">
                <a:solidFill>
                  <a:prstClr val="black"/>
                </a:solidFill>
                <a:latin typeface="IBM Plex Sans Bold" panose="020B0604020202020204" charset="0"/>
                <a:cs typeface="Times New Roman" panose="02020603050405020304" pitchFamily="18" charset="0"/>
              </a:rPr>
              <a:t>Bacteriological analysis</a:t>
            </a:r>
          </a:p>
          <a:p>
            <a:pPr lvl="1">
              <a:lnSpc>
                <a:spcPct val="90000"/>
              </a:lnSpc>
              <a:spcBef>
                <a:spcPts val="1000"/>
              </a:spcBef>
              <a:buFont typeface="Wingdings" pitchFamily="2" charset="2"/>
              <a:buChar char="ü"/>
              <a:defRPr/>
            </a:pPr>
            <a:r>
              <a:rPr lang="en-US" sz="3600" b="1" dirty="0" err="1">
                <a:solidFill>
                  <a:prstClr val="black"/>
                </a:solidFill>
                <a:latin typeface="IBM Plex Sans Bold" panose="020B0604020202020204" charset="0"/>
                <a:cs typeface="Times New Roman" panose="02020603050405020304" pitchFamily="18" charset="0"/>
              </a:rPr>
              <a:t>Virological</a:t>
            </a:r>
            <a:r>
              <a:rPr lang="en-US" sz="3600" b="1" dirty="0">
                <a:solidFill>
                  <a:prstClr val="black"/>
                </a:solidFill>
                <a:latin typeface="IBM Plex Sans Bold" panose="020B0604020202020204" charset="0"/>
                <a:cs typeface="Times New Roman" panose="02020603050405020304" pitchFamily="18" charset="0"/>
              </a:rPr>
              <a:t> analysis</a:t>
            </a:r>
          </a:p>
          <a:p>
            <a:pPr lvl="1">
              <a:lnSpc>
                <a:spcPct val="90000"/>
              </a:lnSpc>
              <a:spcBef>
                <a:spcPts val="1000"/>
              </a:spcBef>
              <a:buFont typeface="Wingdings" pitchFamily="2" charset="2"/>
              <a:buChar char="ü"/>
              <a:defRPr/>
            </a:pPr>
            <a:r>
              <a:rPr lang="en-US" sz="3600" b="1" dirty="0">
                <a:solidFill>
                  <a:prstClr val="black"/>
                </a:solidFill>
                <a:latin typeface="IBM Plex Sans Bold" panose="020B0604020202020204" charset="0"/>
                <a:cs typeface="Times New Roman" panose="02020603050405020304" pitchFamily="18" charset="0"/>
              </a:rPr>
              <a:t>Serological analysis</a:t>
            </a:r>
          </a:p>
          <a:p>
            <a:pPr lvl="1">
              <a:lnSpc>
                <a:spcPct val="90000"/>
              </a:lnSpc>
              <a:spcBef>
                <a:spcPts val="1000"/>
              </a:spcBef>
              <a:buFont typeface="Wingdings" pitchFamily="2" charset="2"/>
              <a:buChar char="ü"/>
              <a:defRPr/>
            </a:pPr>
            <a:r>
              <a:rPr lang="en-US" sz="3600" b="1" dirty="0">
                <a:solidFill>
                  <a:prstClr val="black"/>
                </a:solidFill>
                <a:latin typeface="IBM Plex Sans Bold" panose="020B0604020202020204" charset="0"/>
                <a:cs typeface="Times New Roman" panose="02020603050405020304" pitchFamily="18" charset="0"/>
              </a:rPr>
              <a:t>Parasitological analysis</a:t>
            </a:r>
          </a:p>
          <a:p>
            <a:pPr lvl="1">
              <a:lnSpc>
                <a:spcPct val="90000"/>
              </a:lnSpc>
              <a:spcBef>
                <a:spcPts val="1000"/>
              </a:spcBef>
              <a:buFont typeface="Wingdings" pitchFamily="2" charset="2"/>
              <a:buChar char="ü"/>
              <a:defRPr/>
            </a:pPr>
            <a:r>
              <a:rPr lang="en-US" sz="3600" b="1" dirty="0">
                <a:solidFill>
                  <a:prstClr val="black"/>
                </a:solidFill>
                <a:latin typeface="IBM Plex Sans Bold" panose="020B0604020202020204" charset="0"/>
                <a:cs typeface="Times New Roman" panose="02020603050405020304" pitchFamily="18" charset="0"/>
              </a:rPr>
              <a:t>Molecular analysis</a:t>
            </a:r>
          </a:p>
          <a:p>
            <a:pPr lvl="1">
              <a:lnSpc>
                <a:spcPct val="90000"/>
              </a:lnSpc>
              <a:spcBef>
                <a:spcPts val="1000"/>
              </a:spcBef>
              <a:buFont typeface="Wingdings" pitchFamily="2" charset="2"/>
              <a:buChar char="ü"/>
              <a:defRPr/>
            </a:pPr>
            <a:r>
              <a:rPr lang="en-US" sz="3600" b="1" dirty="0" err="1">
                <a:solidFill>
                  <a:prstClr val="black"/>
                </a:solidFill>
                <a:latin typeface="IBM Plex Sans Bold" panose="020B0604020202020204" charset="0"/>
                <a:cs typeface="Times New Roman" panose="02020603050405020304" pitchFamily="18" charset="0"/>
              </a:rPr>
              <a:t>Haematology</a:t>
            </a:r>
            <a:endParaRPr lang="en-US" sz="3600" b="1" dirty="0">
              <a:solidFill>
                <a:prstClr val="black"/>
              </a:solidFill>
              <a:latin typeface="IBM Plex Sans Bold" panose="020B0604020202020204" charset="0"/>
              <a:cs typeface="Times New Roman" panose="02020603050405020304" pitchFamily="18" charset="0"/>
            </a:endParaRPr>
          </a:p>
          <a:p>
            <a:pPr lvl="1">
              <a:lnSpc>
                <a:spcPct val="90000"/>
              </a:lnSpc>
              <a:spcBef>
                <a:spcPts val="1000"/>
              </a:spcBef>
              <a:buFont typeface="Wingdings" pitchFamily="2" charset="2"/>
              <a:buChar char="ü"/>
              <a:defRPr/>
            </a:pPr>
            <a:r>
              <a:rPr lang="en-US" sz="3600" b="1" dirty="0">
                <a:solidFill>
                  <a:prstClr val="black"/>
                </a:solidFill>
                <a:latin typeface="IBM Plex Sans Bold" panose="020B0604020202020204" charset="0"/>
                <a:cs typeface="Times New Roman" panose="02020603050405020304" pitchFamily="18" charset="0"/>
              </a:rPr>
              <a:t>Histopathology</a:t>
            </a:r>
          </a:p>
          <a:p>
            <a:pPr lvl="1">
              <a:lnSpc>
                <a:spcPct val="90000"/>
              </a:lnSpc>
              <a:spcBef>
                <a:spcPts val="1000"/>
              </a:spcBef>
              <a:buFont typeface="Wingdings" pitchFamily="2" charset="2"/>
              <a:buChar char="ü"/>
              <a:defRPr/>
            </a:pPr>
            <a:r>
              <a:rPr lang="en-US" sz="3600" b="1" dirty="0">
                <a:solidFill>
                  <a:prstClr val="black"/>
                </a:solidFill>
                <a:latin typeface="IBM Plex Sans Bold" panose="020B0604020202020204" charset="0"/>
                <a:cs typeface="Times New Roman" panose="02020603050405020304" pitchFamily="18" charset="0"/>
              </a:rPr>
              <a:t>Chemical pathology etc</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endParaRPr>
          </a:p>
        </p:txBody>
      </p:sp>
      <p:sp>
        <p:nvSpPr>
          <p:cNvPr id="5" name="Title 1">
            <a:extLst>
              <a:ext uri="{FF2B5EF4-FFF2-40B4-BE49-F238E27FC236}">
                <a16:creationId xmlns:a16="http://schemas.microsoft.com/office/drawing/2014/main" id="{39DD744C-E2AA-E14B-12B4-82FC9936AE1F}"/>
              </a:ext>
            </a:extLst>
          </p:cNvPr>
          <p:cNvSpPr txBox="1">
            <a:spLocks/>
          </p:cNvSpPr>
          <p:nvPr/>
        </p:nvSpPr>
        <p:spPr>
          <a:xfrm>
            <a:off x="2514600" y="4893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METHODOLOGY AND TOOLS FOR SURVEYS CONT’D</a:t>
            </a:r>
          </a:p>
        </p:txBody>
      </p:sp>
      <p:sp>
        <p:nvSpPr>
          <p:cNvPr id="6" name="Freeform 2">
            <a:extLst>
              <a:ext uri="{FF2B5EF4-FFF2-40B4-BE49-F238E27FC236}">
                <a16:creationId xmlns:a16="http://schemas.microsoft.com/office/drawing/2014/main" id="{DE22BFA6-C417-D2EA-4CF5-B9B217414F43}"/>
              </a:ext>
            </a:extLst>
          </p:cNvPr>
          <p:cNvSpPr/>
          <p:nvPr/>
        </p:nvSpPr>
        <p:spPr>
          <a:xfrm flipH="1">
            <a:off x="-22511" y="-38100"/>
            <a:ext cx="3222911" cy="1301346"/>
          </a:xfrm>
          <a:custGeom>
            <a:avLst/>
            <a:gdLst/>
            <a:ahLst/>
            <a:cxnLst/>
            <a:rect l="l" t="t" r="r" b="b"/>
            <a:pathLst>
              <a:path w="8965255" h="5982270">
                <a:moveTo>
                  <a:pt x="8965255" y="0"/>
                </a:moveTo>
                <a:lnTo>
                  <a:pt x="0" y="0"/>
                </a:lnTo>
                <a:lnTo>
                  <a:pt x="0" y="5982271"/>
                </a:lnTo>
                <a:lnTo>
                  <a:pt x="8965255" y="5982271"/>
                </a:lnTo>
                <a:lnTo>
                  <a:pt x="8965255"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1127524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V="1">
            <a:off x="15884719" y="8325049"/>
            <a:ext cx="2403281" cy="1961951"/>
          </a:xfrm>
          <a:custGeom>
            <a:avLst/>
            <a:gdLst/>
            <a:ahLst/>
            <a:cxnLst/>
            <a:rect l="l" t="t" r="r" b="b"/>
            <a:pathLst>
              <a:path w="2403281" h="1961951">
                <a:moveTo>
                  <a:pt x="0" y="1961951"/>
                </a:moveTo>
                <a:lnTo>
                  <a:pt x="2403281" y="1961951"/>
                </a:lnTo>
                <a:lnTo>
                  <a:pt x="2403281" y="0"/>
                </a:lnTo>
                <a:lnTo>
                  <a:pt x="0" y="0"/>
                </a:lnTo>
                <a:lnTo>
                  <a:pt x="0" y="1961951"/>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V="1">
            <a:off x="16142295" y="8535324"/>
            <a:ext cx="2145705" cy="1751676"/>
          </a:xfrm>
          <a:custGeom>
            <a:avLst/>
            <a:gdLst/>
            <a:ahLst/>
            <a:cxnLst/>
            <a:rect l="l" t="t" r="r" b="b"/>
            <a:pathLst>
              <a:path w="2145705" h="1751676">
                <a:moveTo>
                  <a:pt x="0" y="1751676"/>
                </a:moveTo>
                <a:lnTo>
                  <a:pt x="2145705" y="1751676"/>
                </a:lnTo>
                <a:lnTo>
                  <a:pt x="2145705" y="0"/>
                </a:lnTo>
                <a:lnTo>
                  <a:pt x="0" y="0"/>
                </a:lnTo>
                <a:lnTo>
                  <a:pt x="0" y="1751676"/>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6309763" y="1166036"/>
            <a:ext cx="6160024" cy="602923"/>
          </a:xfrm>
          <a:prstGeom prst="rect">
            <a:avLst/>
          </a:prstGeom>
        </p:spPr>
        <p:txBody>
          <a:bodyPr lIns="0" tIns="0" rIns="0" bIns="0" rtlCol="0" anchor="t">
            <a:spAutoFit/>
          </a:bodyPr>
          <a:lstStyle/>
          <a:p>
            <a:pPr marL="0" marR="0" lvl="0" indent="0" algn="ctr" defTabSz="914400" rtl="0" eaLnBrk="1" fontAlgn="auto" latinLnBrk="0" hangingPunct="1">
              <a:lnSpc>
                <a:spcPts val="5093"/>
              </a:lnSpc>
              <a:spcBef>
                <a:spcPct val="0"/>
              </a:spcBef>
              <a:spcAft>
                <a:spcPts val="0"/>
              </a:spcAft>
              <a:buClrTx/>
              <a:buSzTx/>
              <a:buFontTx/>
              <a:buNone/>
              <a:tabLst/>
              <a:defRPr/>
            </a:pPr>
            <a:r>
              <a:rPr kumimoji="0" lang="en-US" sz="3637" b="0" i="0" u="none" strike="noStrike" kern="1200" cap="none" spc="0" normalizeH="0" baseline="0" noProof="0" dirty="0">
                <a:ln>
                  <a:noFill/>
                </a:ln>
                <a:solidFill>
                  <a:srgbClr val="FFFFFF"/>
                </a:solidFill>
                <a:effectLst/>
                <a:uLnTx/>
                <a:uFillTx/>
                <a:latin typeface="IBM Plex Sans Bold"/>
                <a:ea typeface="+mn-ea"/>
                <a:cs typeface="+mn-cs"/>
              </a:rPr>
              <a:t>CHAIN OF REPORTING</a:t>
            </a:r>
          </a:p>
        </p:txBody>
      </p:sp>
      <p:sp>
        <p:nvSpPr>
          <p:cNvPr id="42" name="TextBox 41">
            <a:extLst>
              <a:ext uri="{FF2B5EF4-FFF2-40B4-BE49-F238E27FC236}">
                <a16:creationId xmlns:a16="http://schemas.microsoft.com/office/drawing/2014/main" id="{A693D470-553F-DBD3-B8D5-42009BDCF3A8}"/>
              </a:ext>
            </a:extLst>
          </p:cNvPr>
          <p:cNvSpPr txBox="1"/>
          <p:nvPr/>
        </p:nvSpPr>
        <p:spPr>
          <a:xfrm>
            <a:off x="1676400" y="2489549"/>
            <a:ext cx="16535400" cy="7215309"/>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(ix) DATA ANALYSIS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Data analysis include statistical tests applied on figures collected from household questionnaires, figures obtained from observations of clinical samples, from laboratory results and on figures obtained from participatory tools.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Statistical parameters/summaries include mean, average, mode/most frequent, standard deviations, quartiles, </a:t>
            </a:r>
            <a:r>
              <a:rPr lang="en-US" sz="3600" b="1" dirty="0">
                <a:solidFill>
                  <a:prstClr val="black"/>
                </a:solidFill>
                <a:latin typeface="IBM Plex Sans Bold" panose="020B0604020202020204" charset="0"/>
                <a:cs typeface="Times New Roman" panose="02020603050405020304" pitchFamily="18" charset="0"/>
              </a:rPr>
              <a:t>bar chat, </a:t>
            </a:r>
            <a:r>
              <a:rPr lang="en-US" sz="3600" b="1" dirty="0" err="1">
                <a:solidFill>
                  <a:prstClr val="black"/>
                </a:solidFill>
                <a:latin typeface="IBM Plex Sans Bold" panose="020B0604020202020204" charset="0"/>
                <a:cs typeface="Times New Roman" panose="02020603050405020304" pitchFamily="18" charset="0"/>
              </a:rPr>
              <a:t>Piechad</a:t>
            </a:r>
            <a:r>
              <a:rPr lang="en-US" sz="3600" b="1" dirty="0">
                <a:solidFill>
                  <a:prstClr val="black"/>
                </a:solidFill>
                <a:latin typeface="IBM Plex Sans Bold" panose="020B0604020202020204" charset="0"/>
                <a:cs typeface="Times New Roman" panose="02020603050405020304" pitchFamily="18" charset="0"/>
              </a:rPr>
              <a:t>, histogram </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variance and others.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Depending on type of statistical summaries needed, various statistical software programs can be used including </a:t>
            </a:r>
            <a:r>
              <a:rPr kumimoji="0" lang="en-US" sz="3600" b="1" i="0" u="none" strike="noStrike" kern="1200" cap="none" spc="0" normalizeH="0" baseline="0" noProof="0" dirty="0" err="1">
                <a:ln>
                  <a:noFill/>
                </a:ln>
                <a:solidFill>
                  <a:prstClr val="black"/>
                </a:solidFill>
                <a:effectLst/>
                <a:uLnTx/>
                <a:uFillTx/>
                <a:latin typeface="IBM Plex Sans Bold" panose="020B0604020202020204" charset="0"/>
                <a:ea typeface="+mn-ea"/>
                <a:cs typeface="Times New Roman" panose="02020603050405020304" pitchFamily="18" charset="0"/>
              </a:rPr>
              <a:t>Ms</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 Excel, SPSS, </a:t>
            </a:r>
            <a:r>
              <a:rPr kumimoji="0" lang="en-US" sz="3600" b="1" i="0" u="none" strike="noStrike" kern="1200" cap="none" spc="0" normalizeH="0" baseline="0" noProof="0" dirty="0" err="1">
                <a:ln>
                  <a:noFill/>
                </a:ln>
                <a:solidFill>
                  <a:prstClr val="black"/>
                </a:solidFill>
                <a:effectLst/>
                <a:uLnTx/>
                <a:uFillTx/>
                <a:latin typeface="IBM Plex Sans Bold" panose="020B0604020202020204" charset="0"/>
                <a:ea typeface="+mn-ea"/>
                <a:cs typeface="Times New Roman" panose="02020603050405020304" pitchFamily="18" charset="0"/>
              </a:rPr>
              <a:t>Genstat</a:t>
            </a:r>
            <a:r>
              <a:rPr kumimoji="0" lang="en-US" sz="3600" b="1" i="0" u="none" strike="noStrike" kern="1200" cap="none" spc="0" normalizeH="0" baseline="0" noProof="0" dirty="0">
                <a:ln>
                  <a:noFill/>
                </a:ln>
                <a:solidFill>
                  <a:prstClr val="black"/>
                </a:solidFill>
                <a:effectLst/>
                <a:uLnTx/>
                <a:uFillTx/>
                <a:latin typeface="IBM Plex Sans Bold" panose="020B0604020202020204" charset="0"/>
                <a:ea typeface="+mn-ea"/>
                <a:cs typeface="Times New Roman" panose="02020603050405020304" pitchFamily="18" charset="0"/>
              </a:rPr>
              <a:t>, SAS, and Harvey.</a:t>
            </a:r>
          </a:p>
        </p:txBody>
      </p:sp>
      <p:sp>
        <p:nvSpPr>
          <p:cNvPr id="5" name="Title 1">
            <a:extLst>
              <a:ext uri="{FF2B5EF4-FFF2-40B4-BE49-F238E27FC236}">
                <a16:creationId xmlns:a16="http://schemas.microsoft.com/office/drawing/2014/main" id="{39DD744C-E2AA-E14B-12B4-82FC9936AE1F}"/>
              </a:ext>
            </a:extLst>
          </p:cNvPr>
          <p:cNvSpPr txBox="1">
            <a:spLocks/>
          </p:cNvSpPr>
          <p:nvPr/>
        </p:nvSpPr>
        <p:spPr>
          <a:xfrm>
            <a:off x="2514600" y="489354"/>
            <a:ext cx="14782800" cy="13013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METHODOLOGY AND TOOLS FOR SURVEYS CONT’D</a:t>
            </a:r>
          </a:p>
        </p:txBody>
      </p:sp>
      <p:sp>
        <p:nvSpPr>
          <p:cNvPr id="6" name="Freeform 2">
            <a:extLst>
              <a:ext uri="{FF2B5EF4-FFF2-40B4-BE49-F238E27FC236}">
                <a16:creationId xmlns:a16="http://schemas.microsoft.com/office/drawing/2014/main" id="{851B6849-82F8-D86F-8261-3EEB6B62CB7F}"/>
              </a:ext>
            </a:extLst>
          </p:cNvPr>
          <p:cNvSpPr/>
          <p:nvPr/>
        </p:nvSpPr>
        <p:spPr>
          <a:xfrm flipH="1">
            <a:off x="-22511" y="-38100"/>
            <a:ext cx="3222911" cy="1301346"/>
          </a:xfrm>
          <a:custGeom>
            <a:avLst/>
            <a:gdLst/>
            <a:ahLst/>
            <a:cxnLst/>
            <a:rect l="l" t="t" r="r" b="b"/>
            <a:pathLst>
              <a:path w="8965255" h="5982270">
                <a:moveTo>
                  <a:pt x="8965255" y="0"/>
                </a:moveTo>
                <a:lnTo>
                  <a:pt x="0" y="0"/>
                </a:lnTo>
                <a:lnTo>
                  <a:pt x="0" y="5982271"/>
                </a:lnTo>
                <a:lnTo>
                  <a:pt x="8965255" y="5982271"/>
                </a:lnTo>
                <a:lnTo>
                  <a:pt x="8965255" y="0"/>
                </a:lnTo>
                <a:close/>
              </a:path>
            </a:pathLst>
          </a:custGeom>
          <a:blipFill>
            <a:blip r:embed="rId6" cstate="print">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830800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58999" y="0"/>
            <a:ext cx="3396343" cy="2705100"/>
          </a:xfrm>
          <a:custGeom>
            <a:avLst/>
            <a:gdLst/>
            <a:ahLst/>
            <a:cxnLst/>
            <a:rect l="l" t="t" r="r" b="b"/>
            <a:pathLst>
              <a:path w="6545714" h="4367776">
                <a:moveTo>
                  <a:pt x="0" y="0"/>
                </a:moveTo>
                <a:lnTo>
                  <a:pt x="6545714" y="0"/>
                </a:lnTo>
                <a:lnTo>
                  <a:pt x="6545714" y="4367776"/>
                </a:lnTo>
                <a:lnTo>
                  <a:pt x="0" y="4367776"/>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sp>
      <p:sp>
        <p:nvSpPr>
          <p:cNvPr id="3" name="Freeform 3"/>
          <p:cNvSpPr/>
          <p:nvPr/>
        </p:nvSpPr>
        <p:spPr>
          <a:xfrm flipH="1" flipV="1">
            <a:off x="-19050" y="6915047"/>
            <a:ext cx="4130454" cy="3371953"/>
          </a:xfrm>
          <a:custGeom>
            <a:avLst/>
            <a:gdLst/>
            <a:ahLst/>
            <a:cxnLst/>
            <a:rect l="l" t="t" r="r" b="b"/>
            <a:pathLst>
              <a:path w="4130454" h="3371953">
                <a:moveTo>
                  <a:pt x="4130454" y="3371953"/>
                </a:moveTo>
                <a:lnTo>
                  <a:pt x="0" y="3371953"/>
                </a:lnTo>
                <a:lnTo>
                  <a:pt x="0" y="0"/>
                </a:lnTo>
                <a:lnTo>
                  <a:pt x="4130454" y="0"/>
                </a:lnTo>
                <a:lnTo>
                  <a:pt x="4130454" y="337195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H="1" flipV="1">
            <a:off x="-19050" y="7276443"/>
            <a:ext cx="3687765" cy="3010557"/>
          </a:xfrm>
          <a:custGeom>
            <a:avLst/>
            <a:gdLst/>
            <a:ahLst/>
            <a:cxnLst/>
            <a:rect l="l" t="t" r="r" b="b"/>
            <a:pathLst>
              <a:path w="3687765" h="3010557">
                <a:moveTo>
                  <a:pt x="3687765" y="3010557"/>
                </a:moveTo>
                <a:lnTo>
                  <a:pt x="0" y="3010557"/>
                </a:lnTo>
                <a:lnTo>
                  <a:pt x="0" y="0"/>
                </a:lnTo>
                <a:lnTo>
                  <a:pt x="3687765" y="0"/>
                </a:lnTo>
                <a:lnTo>
                  <a:pt x="3687765" y="3010557"/>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5" name="Group 5"/>
          <p:cNvGrpSpPr/>
          <p:nvPr/>
        </p:nvGrpSpPr>
        <p:grpSpPr>
          <a:xfrm>
            <a:off x="443617" y="2150827"/>
            <a:ext cx="6450196" cy="6450196"/>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25046" r="-25046"/>
              </a:stretch>
            </a:blipFill>
          </p:spPr>
        </p:sp>
      </p:grpSp>
      <p:sp>
        <p:nvSpPr>
          <p:cNvPr id="7" name="TextBox 7"/>
          <p:cNvSpPr txBox="1"/>
          <p:nvPr/>
        </p:nvSpPr>
        <p:spPr>
          <a:xfrm>
            <a:off x="2046177" y="601662"/>
            <a:ext cx="11816878" cy="1035051"/>
          </a:xfrm>
          <a:prstGeom prst="rect">
            <a:avLst/>
          </a:prstGeom>
        </p:spPr>
        <p:txBody>
          <a:bodyPr lIns="0" tIns="0" rIns="0" bIns="0" rtlCol="0" anchor="t">
            <a:spAutoFit/>
          </a:bodyPr>
          <a:lstStyle/>
          <a:p>
            <a:pPr algn="ctr">
              <a:lnSpc>
                <a:spcPts val="7600"/>
              </a:lnSpc>
            </a:pPr>
            <a:r>
              <a:rPr lang="en-US" sz="8000">
                <a:solidFill>
                  <a:srgbClr val="1B1A17"/>
                </a:solidFill>
                <a:latin typeface="IBM Plex Sans Condensed Bold"/>
              </a:rPr>
              <a:t>EXPERIENCE SHARING</a:t>
            </a:r>
          </a:p>
        </p:txBody>
      </p:sp>
      <p:sp>
        <p:nvSpPr>
          <p:cNvPr id="8" name="TextBox 8"/>
          <p:cNvSpPr txBox="1"/>
          <p:nvPr/>
        </p:nvSpPr>
        <p:spPr>
          <a:xfrm>
            <a:off x="7333595" y="2466108"/>
            <a:ext cx="10545832" cy="2923877"/>
          </a:xfrm>
          <a:prstGeom prst="rect">
            <a:avLst/>
          </a:prstGeom>
        </p:spPr>
        <p:txBody>
          <a:bodyPr lIns="0" tIns="0" rIns="0" bIns="0" rtlCol="0" anchor="t">
            <a:spAutoFit/>
          </a:bodyPr>
          <a:lstStyle/>
          <a:p>
            <a:pPr algn="ctr">
              <a:lnSpc>
                <a:spcPts val="5717"/>
              </a:lnSpc>
            </a:pPr>
            <a:r>
              <a:rPr lang="en-US" sz="6018" dirty="0">
                <a:solidFill>
                  <a:srgbClr val="1B1A17"/>
                </a:solidFill>
                <a:latin typeface="IBM Plex Sans Condensed Bold"/>
              </a:rPr>
              <a:t>REFLECT ON A TIME WHEN YOU WHERE INVOLVED IN ANY SURVEY RELATED TO DISEASE SURVEILLANCE</a:t>
            </a:r>
          </a:p>
        </p:txBody>
      </p:sp>
      <p:sp>
        <p:nvSpPr>
          <p:cNvPr id="9" name="TextBox 9"/>
          <p:cNvSpPr txBox="1"/>
          <p:nvPr/>
        </p:nvSpPr>
        <p:spPr>
          <a:xfrm>
            <a:off x="7333595" y="7277100"/>
            <a:ext cx="10137258" cy="2206053"/>
          </a:xfrm>
          <a:prstGeom prst="rect">
            <a:avLst/>
          </a:prstGeom>
        </p:spPr>
        <p:txBody>
          <a:bodyPr lIns="0" tIns="0" rIns="0" bIns="0" rtlCol="0" anchor="t">
            <a:spAutoFit/>
          </a:bodyPr>
          <a:lstStyle/>
          <a:p>
            <a:pPr algn="ctr">
              <a:lnSpc>
                <a:spcPts val="5717"/>
              </a:lnSpc>
            </a:pPr>
            <a:r>
              <a:rPr lang="en-US" sz="6018" dirty="0">
                <a:solidFill>
                  <a:srgbClr val="1B1A17"/>
                </a:solidFill>
                <a:latin typeface="IBM Plex Sans Condensed Bold"/>
              </a:rPr>
              <a:t>WHAT CAN YOU SHARE ABOUT THAT EXPERIENCE?</a:t>
            </a:r>
          </a:p>
          <a:p>
            <a:pPr algn="ctr">
              <a:lnSpc>
                <a:spcPts val="5717"/>
              </a:lnSpc>
            </a:pPr>
            <a:r>
              <a:rPr lang="en-US" sz="6018" dirty="0">
                <a:solidFill>
                  <a:srgbClr val="1B1A17"/>
                </a:solidFill>
                <a:latin typeface="IBM Plex Sans Condensed Bold"/>
              </a:rPr>
              <a:t>(LESSONS LEARNT..)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8530371" y="3793674"/>
            <a:ext cx="9410797" cy="4479047"/>
          </a:xfrm>
          <a:custGeom>
            <a:avLst/>
            <a:gdLst/>
            <a:ahLst/>
            <a:cxnLst/>
            <a:rect l="l" t="t" r="r" b="b"/>
            <a:pathLst>
              <a:path w="9410797" h="4479047">
                <a:moveTo>
                  <a:pt x="0" y="0"/>
                </a:moveTo>
                <a:lnTo>
                  <a:pt x="9410797" y="0"/>
                </a:lnTo>
                <a:lnTo>
                  <a:pt x="9410797" y="4479047"/>
                </a:lnTo>
                <a:lnTo>
                  <a:pt x="0" y="4479047"/>
                </a:lnTo>
                <a:lnTo>
                  <a:pt x="0" y="0"/>
                </a:lnTo>
                <a:close/>
              </a:path>
            </a:pathLst>
          </a:custGeom>
          <a:blipFill>
            <a:blip r:embed="rId2"/>
            <a:stretch>
              <a:fillRect t="-12858" b="-27125"/>
            </a:stretch>
          </a:blipFill>
        </p:spPr>
      </p:sp>
      <p:sp>
        <p:nvSpPr>
          <p:cNvPr id="3" name="Freeform 3"/>
          <p:cNvSpPr/>
          <p:nvPr/>
        </p:nvSpPr>
        <p:spPr>
          <a:xfrm flipH="1">
            <a:off x="0" y="13724"/>
            <a:ext cx="6545714" cy="4367776"/>
          </a:xfrm>
          <a:custGeom>
            <a:avLst/>
            <a:gdLst/>
            <a:ahLst/>
            <a:cxnLst/>
            <a:rect l="l" t="t" r="r" b="b"/>
            <a:pathLst>
              <a:path w="6545714" h="4367776">
                <a:moveTo>
                  <a:pt x="6545714" y="0"/>
                </a:moveTo>
                <a:lnTo>
                  <a:pt x="0" y="0"/>
                </a:lnTo>
                <a:lnTo>
                  <a:pt x="0" y="4367777"/>
                </a:lnTo>
                <a:lnTo>
                  <a:pt x="6545714" y="4367777"/>
                </a:lnTo>
                <a:lnTo>
                  <a:pt x="6545714"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826654" y="2488072"/>
            <a:ext cx="7703717" cy="6134085"/>
          </a:xfrm>
          <a:custGeom>
            <a:avLst/>
            <a:gdLst/>
            <a:ahLst/>
            <a:cxnLst/>
            <a:rect l="l" t="t" r="r" b="b"/>
            <a:pathLst>
              <a:path w="7703717" h="6134085">
                <a:moveTo>
                  <a:pt x="0" y="0"/>
                </a:moveTo>
                <a:lnTo>
                  <a:pt x="7703717" y="0"/>
                </a:lnTo>
                <a:lnTo>
                  <a:pt x="7703717" y="6134085"/>
                </a:lnTo>
                <a:lnTo>
                  <a:pt x="0" y="61340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826654" y="5852222"/>
            <a:ext cx="7703717" cy="3385542"/>
          </a:xfrm>
          <a:prstGeom prst="rect">
            <a:avLst/>
          </a:prstGeom>
        </p:spPr>
        <p:txBody>
          <a:bodyPr lIns="0" tIns="0" rIns="0" bIns="0" rtlCol="0" anchor="t">
            <a:spAutoFit/>
          </a:bodyPr>
          <a:lstStyle/>
          <a:p>
            <a:pPr algn="ctr">
              <a:lnSpc>
                <a:spcPts val="13182"/>
              </a:lnSpc>
            </a:pPr>
            <a:r>
              <a:rPr lang="en-US" sz="9415" dirty="0">
                <a:solidFill>
                  <a:srgbClr val="000000"/>
                </a:solidFill>
                <a:latin typeface="Hind Guntur Bold"/>
              </a:rPr>
              <a:t>END OF MODULE 5</a:t>
            </a:r>
          </a:p>
        </p:txBody>
      </p:sp>
      <p:sp>
        <p:nvSpPr>
          <p:cNvPr id="2" name="Freeform 2"/>
          <p:cNvSpPr/>
          <p:nvPr/>
        </p:nvSpPr>
        <p:spPr>
          <a:xfrm>
            <a:off x="11742286" y="13724"/>
            <a:ext cx="6545714" cy="4367776"/>
          </a:xfrm>
          <a:custGeom>
            <a:avLst/>
            <a:gdLst/>
            <a:ahLst/>
            <a:cxnLst/>
            <a:rect l="l" t="t" r="r" b="b"/>
            <a:pathLst>
              <a:path w="6545714" h="4367776">
                <a:moveTo>
                  <a:pt x="0" y="0"/>
                </a:moveTo>
                <a:lnTo>
                  <a:pt x="6545714" y="0"/>
                </a:lnTo>
                <a:lnTo>
                  <a:pt x="6545714" y="4367776"/>
                </a:lnTo>
                <a:lnTo>
                  <a:pt x="0" y="43677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extLst>
      <p:ext uri="{BB962C8B-B14F-4D97-AF65-F5344CB8AC3E}">
        <p14:creationId xmlns:p14="http://schemas.microsoft.com/office/powerpoint/2010/main" val="1753206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792200" y="0"/>
            <a:ext cx="4495802" cy="3572607"/>
          </a:xfrm>
          <a:custGeom>
            <a:avLst/>
            <a:gdLst/>
            <a:ahLst/>
            <a:cxnLst/>
            <a:rect l="l" t="t" r="r" b="b"/>
            <a:pathLst>
              <a:path w="6545714" h="4367776">
                <a:moveTo>
                  <a:pt x="0" y="0"/>
                </a:moveTo>
                <a:lnTo>
                  <a:pt x="6545714" y="0"/>
                </a:lnTo>
                <a:lnTo>
                  <a:pt x="6545714" y="4367776"/>
                </a:lnTo>
                <a:lnTo>
                  <a:pt x="0" y="43677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H="1">
            <a:off x="25400" y="41726"/>
            <a:ext cx="4775200" cy="3196774"/>
          </a:xfrm>
          <a:custGeom>
            <a:avLst/>
            <a:gdLst/>
            <a:ahLst/>
            <a:cxnLst/>
            <a:rect l="l" t="t" r="r" b="b"/>
            <a:pathLst>
              <a:path w="6545714" h="4367776">
                <a:moveTo>
                  <a:pt x="6545714" y="0"/>
                </a:moveTo>
                <a:lnTo>
                  <a:pt x="0" y="0"/>
                </a:lnTo>
                <a:lnTo>
                  <a:pt x="0" y="4367776"/>
                </a:lnTo>
                <a:lnTo>
                  <a:pt x="6545714" y="4367776"/>
                </a:lnTo>
                <a:lnTo>
                  <a:pt x="6545714"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3640038" y="5877498"/>
            <a:ext cx="11007924" cy="4409502"/>
          </a:xfrm>
          <a:custGeom>
            <a:avLst/>
            <a:gdLst/>
            <a:ahLst/>
            <a:cxnLst/>
            <a:rect l="l" t="t" r="r" b="b"/>
            <a:pathLst>
              <a:path w="11007924" h="4409502">
                <a:moveTo>
                  <a:pt x="0" y="0"/>
                </a:moveTo>
                <a:lnTo>
                  <a:pt x="11007924" y="0"/>
                </a:lnTo>
                <a:lnTo>
                  <a:pt x="11007924" y="4409502"/>
                </a:lnTo>
                <a:lnTo>
                  <a:pt x="0" y="4409502"/>
                </a:lnTo>
                <a:lnTo>
                  <a:pt x="0" y="0"/>
                </a:lnTo>
                <a:close/>
              </a:path>
            </a:pathLst>
          </a:custGeom>
          <a:blipFill>
            <a:blip r:embed="rId6"/>
            <a:stretch>
              <a:fillRect t="-18304" b="-48019"/>
            </a:stretch>
          </a:blipFill>
        </p:spPr>
      </p:sp>
      <p:sp>
        <p:nvSpPr>
          <p:cNvPr id="5" name="Freeform 5"/>
          <p:cNvSpPr/>
          <p:nvPr/>
        </p:nvSpPr>
        <p:spPr>
          <a:xfrm>
            <a:off x="3640038" y="1677815"/>
            <a:ext cx="11007924" cy="3572607"/>
          </a:xfrm>
          <a:custGeom>
            <a:avLst/>
            <a:gdLst/>
            <a:ahLst/>
            <a:cxnLst/>
            <a:rect l="l" t="t" r="r" b="b"/>
            <a:pathLst>
              <a:path w="11007924" h="3572607">
                <a:moveTo>
                  <a:pt x="0" y="0"/>
                </a:moveTo>
                <a:lnTo>
                  <a:pt x="11007924" y="0"/>
                </a:lnTo>
                <a:lnTo>
                  <a:pt x="11007924" y="3572607"/>
                </a:lnTo>
                <a:lnTo>
                  <a:pt x="0" y="3572607"/>
                </a:lnTo>
                <a:lnTo>
                  <a:pt x="0" y="0"/>
                </a:lnTo>
                <a:close/>
              </a:path>
            </a:pathLst>
          </a:custGeom>
          <a:blipFill>
            <a:blip r:embed="rId7"/>
            <a:stretch>
              <a:fillRect t="-60750" b="-44534"/>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1887</TotalTime>
  <Words>1465</Words>
  <Application>Microsoft Office PowerPoint</Application>
  <PresentationFormat>Custom</PresentationFormat>
  <Paragraphs>138</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IBM Plex Sans</vt:lpstr>
      <vt:lpstr>Calibri</vt:lpstr>
      <vt:lpstr>Arial</vt:lpstr>
      <vt:lpstr>IBM Plex Sans Bold</vt:lpstr>
      <vt:lpstr>IBM Plex Sans Condensed Bold</vt:lpstr>
      <vt:lpstr>Hind Guntur Bold</vt:lpstr>
      <vt:lpstr>Wingdings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VPP TRAINING MODULES</dc:title>
  <dc:creator>USA</dc:creator>
  <cp:lastModifiedBy>Dr Mahmud</cp:lastModifiedBy>
  <cp:revision>46</cp:revision>
  <dcterms:created xsi:type="dcterms:W3CDTF">2006-08-16T00:00:00Z</dcterms:created>
  <dcterms:modified xsi:type="dcterms:W3CDTF">2025-10-02T09:29:44Z</dcterms:modified>
  <dc:identifier>DAF6-92ezjg</dc:identifier>
</cp:coreProperties>
</file>